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notesMasterIdLst>
    <p:notesMasterId r:id="rId19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notesMaster" Target="notesMasters/notesMaster1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2F5D8C"/>
          </a:solidFill>
          <a:ln w="12700">
            <a:solidFill>
              <a:srgbClr val="2F5D8C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6629400"/>
            <a:ext cx="12191695" cy="228600"/>
          </a:xfrm>
          <a:prstGeom prst="rect">
            <a:avLst/>
          </a:prstGeom>
          <a:solidFill>
            <a:srgbClr val="EEF3F8"/>
          </a:solidFill>
          <a:ln w="12700">
            <a:solidFill>
              <a:srgbClr val="EEF3F8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72033"/>
          </a:solidFill>
          <a:ln w="12700">
            <a:solidFill>
              <a:srgbClr val="172033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F2B705"/>
          </a:solidFill>
          <a:ln w="12700">
            <a:solidFill>
              <a:srgbClr val="F2B705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685800" y="868680"/>
            <a:ext cx="640080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600" b="1" dirty="0">
                <a:solidFill>
                  <a:srgbClr val="FFFFFF"/>
                </a:solidFill>
              </a:rPr>
              <a:t>ゲーム研究</a:t>
            </a:r>
            <a:endParaRPr lang="en-US" sz="3600" dirty="0"/>
          </a:p>
          <a:p>
            <a:pPr indent="0" marL="0">
              <a:buNone/>
            </a:pPr>
            <a:r>
              <a:rPr lang="en-US" sz="3600" b="1" dirty="0">
                <a:solidFill>
                  <a:srgbClr val="FFFFFF"/>
                </a:solidFill>
              </a:rPr>
              <a:t>最終まとめPPT</a:t>
            </a:r>
            <a:endParaRPr lang="en-US" sz="3600" dirty="0"/>
          </a:p>
        </p:txBody>
      </p:sp>
      <p:sp>
        <p:nvSpPr>
          <p:cNvPr id="8" name="Text 6"/>
          <p:cNvSpPr/>
          <p:nvPr/>
        </p:nvSpPr>
        <p:spPr>
          <a:xfrm>
            <a:off x="749808" y="2468880"/>
            <a:ext cx="74980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D9E5F2"/>
                </a:solidFill>
              </a:rPr>
              <a:t>これまでのワークを、最後はPowerPointにまとめて提出する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777240" y="3246120"/>
            <a:ext cx="4937760" cy="1874520"/>
          </a:xfrm>
          <a:prstGeom prst="roundRect">
            <a:avLst>
              <a:gd name="adj" fmla="val 3415"/>
            </a:avLst>
          </a:prstGeom>
          <a:solidFill>
            <a:srgbClr val="243047"/>
          </a:solidFill>
          <a:ln w="12700">
            <a:solidFill>
              <a:srgbClr val="51607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86968" y="3319272"/>
            <a:ext cx="471830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F2B705"/>
                </a:solidFill>
              </a:rPr>
              <a:t>記入欄</a:t>
            </a:r>
            <a:endParaRPr lang="en-US" sz="950" dirty="0"/>
          </a:p>
        </p:txBody>
      </p:sp>
      <p:sp>
        <p:nvSpPr>
          <p:cNvPr id="11" name="Text 9"/>
          <p:cNvSpPr/>
          <p:nvPr/>
        </p:nvSpPr>
        <p:spPr>
          <a:xfrm>
            <a:off x="886968" y="3575304"/>
            <a:ext cx="4718304" cy="145389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300" dirty="0">
                <a:solidFill>
                  <a:srgbClr val="FFFFFF"/>
                </a:solidFill>
              </a:rPr>
              <a:t>氏名：＿＿＿＿＿＿＿＿</a:t>
            </a:r>
            <a:endParaRPr lang="en-US" sz="1300" dirty="0"/>
          </a:p>
          <a:p>
            <a:pPr indent="0" marL="0">
              <a:buNone/>
            </a:pPr>
            <a:r>
              <a:rPr lang="en-US" sz="1300" dirty="0">
                <a:solidFill>
                  <a:srgbClr val="FFFFFF"/>
                </a:solidFill>
              </a:rPr>
              <a:t>学籍番号：＿＿＿＿＿＿＿＿</a:t>
            </a:r>
            <a:endParaRPr lang="en-US" sz="1300" dirty="0"/>
          </a:p>
          <a:p>
            <a:pPr indent="0" marL="0">
              <a:buNone/>
            </a:pPr>
            <a:r>
              <a:rPr lang="en-US" sz="1300" dirty="0">
                <a:solidFill>
                  <a:srgbClr val="FFFFFF"/>
                </a:solidFill>
              </a:rPr>
              <a:t>作りたいジャンル：＿＿＿＿＿＿＿＿</a:t>
            </a:r>
            <a:endParaRPr lang="en-US" sz="1300" dirty="0"/>
          </a:p>
          <a:p>
            <a:pPr indent="0" marL="0">
              <a:buNone/>
            </a:pPr>
            <a:r>
              <a:rPr lang="en-US" sz="1300" dirty="0">
                <a:solidFill>
                  <a:srgbClr val="FFFFFF"/>
                </a:solidFill>
              </a:rPr>
              <a:t>提出日：＿＿＿＿＿＿＿＿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6400800" y="3246120"/>
            <a:ext cx="4754880" cy="1874520"/>
          </a:xfrm>
          <a:prstGeom prst="roundRect">
            <a:avLst>
              <a:gd name="adj" fmla="val 3415"/>
            </a:avLst>
          </a:prstGeom>
          <a:solidFill>
            <a:srgbClr val="243047"/>
          </a:solidFill>
          <a:ln w="12700">
            <a:solidFill>
              <a:srgbClr val="516070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510528" y="3319272"/>
            <a:ext cx="453542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F2B705"/>
                </a:solidFill>
              </a:rPr>
              <a:t>提出形式</a:t>
            </a:r>
            <a:endParaRPr lang="en-US" sz="950" dirty="0"/>
          </a:p>
        </p:txBody>
      </p:sp>
      <p:sp>
        <p:nvSpPr>
          <p:cNvPr id="14" name="Text 12"/>
          <p:cNvSpPr/>
          <p:nvPr/>
        </p:nvSpPr>
        <p:spPr>
          <a:xfrm>
            <a:off x="6510528" y="3575304"/>
            <a:ext cx="4535424" cy="145389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PPTXまたはPDFで提出</a:t>
            </a:r>
            <a:endParaRPr lang="en-US" sz="1200" dirty="0"/>
          </a:p>
          <a:p>
            <a:pPr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発表ではなく、読んで内容が分かる資料にする</a:t>
            </a:r>
            <a:endParaRPr lang="en-US" sz="1200" dirty="0"/>
          </a:p>
          <a:p>
            <a:pPr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画像を使う場合は出典を書く</a:t>
            </a:r>
            <a:endParaRPr lang="en-US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2F5D8C"/>
          </a:solidFill>
          <a:ln w="12700">
            <a:solidFill>
              <a:srgbClr val="2F5D8C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6629400"/>
            <a:ext cx="12191695" cy="228600"/>
          </a:xfrm>
          <a:prstGeom prst="rect">
            <a:avLst/>
          </a:prstGeom>
          <a:solidFill>
            <a:srgbClr val="EEF3F8"/>
          </a:solidFill>
          <a:ln w="12700">
            <a:solidFill>
              <a:srgbClr val="EEF3F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347472"/>
            <a:ext cx="10515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このPPTでまとめること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530352" y="786384"/>
            <a:ext cx="10607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4B5563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授業で行ったmdワークを、1つの資料として整理する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685800" y="1325880"/>
            <a:ext cx="5303520" cy="4709160"/>
          </a:xfrm>
          <a:prstGeom prst="roundRect">
            <a:avLst>
              <a:gd name="adj" fmla="val 1359"/>
            </a:avLst>
          </a:prstGeom>
          <a:solidFill>
            <a:srgbClr val="F7F8FA"/>
          </a:solidFill>
          <a:ln w="12700">
            <a:solidFill>
              <a:srgbClr val="D5DDE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95528" y="1399032"/>
            <a:ext cx="508406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2F5D8C"/>
                </a:solidFill>
              </a:rPr>
              <a:t>まとめる内容</a:t>
            </a:r>
            <a:endParaRPr lang="en-US" sz="950" dirty="0"/>
          </a:p>
        </p:txBody>
      </p:sp>
      <p:sp>
        <p:nvSpPr>
          <p:cNvPr id="9" name="Text 7"/>
          <p:cNvSpPr/>
          <p:nvPr/>
        </p:nvSpPr>
        <p:spPr>
          <a:xfrm>
            <a:off x="795528" y="1655064"/>
            <a:ext cx="5084064" cy="428853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150" dirty="0">
                <a:solidFill>
                  <a:srgbClr val="111827"/>
                </a:solidFill>
              </a:rPr>
              <a:t>1. 自分が作りたいジャンル</a:t>
            </a:r>
            <a:endParaRPr lang="en-US" sz="1150" dirty="0"/>
          </a:p>
          <a:p>
            <a:pPr indent="0" marL="0">
              <a:buNone/>
            </a:pPr>
            <a:r>
              <a:rPr lang="en-US" sz="1150" dirty="0">
                <a:solidFill>
                  <a:srgbClr val="111827"/>
                </a:solidFill>
              </a:rPr>
              <a:t>2. 調べた参考ゲーム</a:t>
            </a:r>
            <a:endParaRPr lang="en-US" sz="1150" dirty="0"/>
          </a:p>
          <a:p>
            <a:pPr indent="0" marL="0">
              <a:buNone/>
            </a:pPr>
            <a:r>
              <a:rPr lang="en-US" sz="1150" dirty="0">
                <a:solidFill>
                  <a:srgbClr val="111827"/>
                </a:solidFill>
              </a:rPr>
              <a:t>3. ルール・報酬・リスク</a:t>
            </a:r>
            <a:endParaRPr lang="en-US" sz="1150" dirty="0"/>
          </a:p>
          <a:p>
            <a:pPr indent="0" marL="0">
              <a:buNone/>
            </a:pPr>
            <a:r>
              <a:rPr lang="en-US" sz="1150" dirty="0">
                <a:solidFill>
                  <a:srgbClr val="111827"/>
                </a:solidFill>
              </a:rPr>
              <a:t>4. 操作・入力とフィードバック</a:t>
            </a:r>
            <a:endParaRPr lang="en-US" sz="1150" dirty="0"/>
          </a:p>
          <a:p>
            <a:pPr indent="0" marL="0">
              <a:buNone/>
            </a:pPr>
            <a:r>
              <a:rPr lang="en-US" sz="1150" dirty="0">
                <a:solidFill>
                  <a:srgbClr val="111827"/>
                </a:solidFill>
              </a:rPr>
              <a:t>5. 難易度・AI・ゲーム処理</a:t>
            </a:r>
            <a:endParaRPr lang="en-US" sz="1150" dirty="0"/>
          </a:p>
          <a:p>
            <a:pPr indent="0" marL="0">
              <a:buNone/>
            </a:pPr>
            <a:r>
              <a:rPr lang="en-US" sz="1150" dirty="0">
                <a:solidFill>
                  <a:srgbClr val="111827"/>
                </a:solidFill>
              </a:rPr>
              <a:t>6. プログラマとして力を入れたい処理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6263640" y="1325880"/>
            <a:ext cx="5303520" cy="4709160"/>
          </a:xfrm>
          <a:prstGeom prst="roundRect">
            <a:avLst>
              <a:gd name="adj" fmla="val 1359"/>
            </a:avLst>
          </a:prstGeom>
          <a:solidFill>
            <a:srgbClr val="F7F8FA"/>
          </a:solidFill>
          <a:ln w="12700">
            <a:solidFill>
              <a:srgbClr val="D5DDE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373368" y="1399032"/>
            <a:ext cx="508406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2F5D8C"/>
                </a:solidFill>
              </a:rPr>
              <a:t>注意</a:t>
            </a:r>
            <a:endParaRPr lang="en-US" sz="950" dirty="0"/>
          </a:p>
        </p:txBody>
      </p:sp>
      <p:sp>
        <p:nvSpPr>
          <p:cNvPr id="12" name="Text 10"/>
          <p:cNvSpPr/>
          <p:nvPr/>
        </p:nvSpPr>
        <p:spPr>
          <a:xfrm>
            <a:off x="6373368" y="1655064"/>
            <a:ext cx="5084064" cy="428853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150" dirty="0">
                <a:solidFill>
                  <a:srgbClr val="111827"/>
                </a:solidFill>
              </a:rPr>
              <a:t>感想文で終わらせない</a:t>
            </a:r>
            <a:endParaRPr lang="en-US" sz="1150" dirty="0"/>
          </a:p>
          <a:p>
            <a:pPr indent="0" marL="0">
              <a:buNone/>
            </a:pPr>
            <a:r>
              <a:rPr lang="en-US" sz="1150" dirty="0">
                <a:solidFill>
                  <a:srgbClr val="111827"/>
                </a:solidFill>
              </a:rPr>
              <a:t>「何があるか」だけでなく「どう面白さにつながるか」を書く</a:t>
            </a:r>
            <a:endParaRPr lang="en-US" sz="1150" dirty="0"/>
          </a:p>
          <a:p>
            <a:pPr indent="0" marL="0">
              <a:buNone/>
            </a:pPr>
            <a:r>
              <a:rPr lang="en-US" sz="1150" dirty="0">
                <a:solidFill>
                  <a:srgbClr val="111827"/>
                </a:solidFill>
              </a:rPr>
              <a:t>1枚に詰め込みすぎない</a:t>
            </a:r>
            <a:endParaRPr lang="en-US" sz="1150" dirty="0"/>
          </a:p>
          <a:p>
            <a:pPr indent="0" marL="0">
              <a:buNone/>
            </a:pPr>
            <a:r>
              <a:rPr lang="en-US" sz="1150" dirty="0">
                <a:solidFill>
                  <a:srgbClr val="111827"/>
                </a:solidFill>
              </a:rPr>
              <a:t>図・表・スクリーンショットを使ってよい</a:t>
            </a:r>
            <a:endParaRPr lang="en-US" sz="1150" dirty="0"/>
          </a:p>
          <a:p>
            <a:pPr indent="0" marL="0">
              <a:buNone/>
            </a:pPr>
            <a:r>
              <a:rPr lang="en-US" sz="1150" dirty="0">
                <a:solidFill>
                  <a:srgbClr val="111827"/>
                </a:solidFill>
              </a:rPr>
              <a:t>出典や参考にした動画・記事を書く</a:t>
            </a:r>
            <a:endParaRPr lang="en-US" sz="1150" dirty="0"/>
          </a:p>
        </p:txBody>
      </p:sp>
      <p:sp>
        <p:nvSpPr>
          <p:cNvPr id="13" name="Text 11"/>
          <p:cNvSpPr/>
          <p:nvPr/>
        </p:nvSpPr>
        <p:spPr>
          <a:xfrm>
            <a:off x="502920" y="6656832"/>
            <a:ext cx="38404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4B5563"/>
                </a:solidFill>
              </a:rPr>
              <a:t>ゲーム研究 最終まとめPPT｜1</a:t>
            </a:r>
            <a:endParaRPr lang="en-US" sz="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2F5D8C"/>
          </a:solidFill>
          <a:ln w="12700">
            <a:solidFill>
              <a:srgbClr val="2F5D8C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6629400"/>
            <a:ext cx="12191695" cy="228600"/>
          </a:xfrm>
          <a:prstGeom prst="rect">
            <a:avLst/>
          </a:prstGeom>
          <a:solidFill>
            <a:srgbClr val="EEF3F8"/>
          </a:solidFill>
          <a:ln w="12700">
            <a:solidFill>
              <a:srgbClr val="EEF3F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347472"/>
            <a:ext cx="10515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1. 自分が今一番作ってみたいジャンル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530352" y="786384"/>
            <a:ext cx="10607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4B5563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最初に、今の自分が研究したいジャンルを明確にする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685800" y="1417320"/>
            <a:ext cx="2398928" cy="777240"/>
          </a:xfrm>
          <a:prstGeom prst="rect">
            <a:avLst/>
          </a:prstGeom>
          <a:solidFill>
            <a:srgbClr val="EEF3F8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3084728" y="1417320"/>
            <a:ext cx="4870552" cy="77724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58952" y="1490472"/>
            <a:ext cx="2252624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111827"/>
                </a:solidFill>
              </a:rPr>
              <a:t>作ってみたいジャンル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3157880" y="1508760"/>
            <a:ext cx="4724248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6B7280"/>
                </a:solidFill>
              </a:rPr>
              <a:t>＿＿＿＿＿＿＿＿＿＿＿＿＿＿＿＿＿＿</a:t>
            </a:r>
            <a:endParaRPr lang="en-US" sz="1000" dirty="0"/>
          </a:p>
        </p:txBody>
      </p:sp>
      <p:sp>
        <p:nvSpPr>
          <p:cNvPr id="11" name="Shape 9"/>
          <p:cNvSpPr/>
          <p:nvPr/>
        </p:nvSpPr>
        <p:spPr>
          <a:xfrm>
            <a:off x="685800" y="2194560"/>
            <a:ext cx="2398928" cy="777240"/>
          </a:xfrm>
          <a:prstGeom prst="rect">
            <a:avLst/>
          </a:prstGeom>
          <a:solidFill>
            <a:srgbClr val="EEF3F8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3084728" y="2194560"/>
            <a:ext cx="4870552" cy="77724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58952" y="2267712"/>
            <a:ext cx="2252624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111827"/>
                </a:solidFill>
              </a:rPr>
              <a:t>そのジャンルを選んだ理由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3157880" y="2286000"/>
            <a:ext cx="4724248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6B7280"/>
                </a:solidFill>
              </a:rPr>
              <a:t>＿＿＿＿＿＿＿＿＿＿＿＿＿＿＿＿＿＿</a:t>
            </a:r>
            <a:endParaRPr lang="en-US" sz="1000" dirty="0"/>
          </a:p>
        </p:txBody>
      </p:sp>
      <p:sp>
        <p:nvSpPr>
          <p:cNvPr id="15" name="Shape 13"/>
          <p:cNvSpPr/>
          <p:nvPr/>
        </p:nvSpPr>
        <p:spPr>
          <a:xfrm>
            <a:off x="685800" y="2971800"/>
            <a:ext cx="2398928" cy="777240"/>
          </a:xfrm>
          <a:prstGeom prst="rect">
            <a:avLst/>
          </a:prstGeom>
          <a:solidFill>
            <a:srgbClr val="EEF3F8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3084728" y="2971800"/>
            <a:ext cx="4870552" cy="77724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758952" y="3044952"/>
            <a:ext cx="2252624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111827"/>
                </a:solidFill>
              </a:rPr>
              <a:t>そのジャンルの面白そうなところ</a:t>
            </a:r>
            <a:endParaRPr lang="en-US" sz="1000" dirty="0"/>
          </a:p>
        </p:txBody>
      </p:sp>
      <p:sp>
        <p:nvSpPr>
          <p:cNvPr id="18" name="Text 16"/>
          <p:cNvSpPr/>
          <p:nvPr/>
        </p:nvSpPr>
        <p:spPr>
          <a:xfrm>
            <a:off x="3157880" y="3063240"/>
            <a:ext cx="4724248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6B7280"/>
                </a:solidFill>
              </a:rPr>
              <a:t>＿＿＿＿＿＿＿＿＿＿＿＿＿＿＿＿＿＿</a:t>
            </a:r>
            <a:endParaRPr lang="en-US" sz="1000" dirty="0"/>
          </a:p>
        </p:txBody>
      </p:sp>
      <p:sp>
        <p:nvSpPr>
          <p:cNvPr id="19" name="Shape 17"/>
          <p:cNvSpPr/>
          <p:nvPr/>
        </p:nvSpPr>
        <p:spPr>
          <a:xfrm>
            <a:off x="685800" y="3749040"/>
            <a:ext cx="2398928" cy="777240"/>
          </a:xfrm>
          <a:prstGeom prst="rect">
            <a:avLst/>
          </a:prstGeom>
          <a:solidFill>
            <a:srgbClr val="EEF3F8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3084728" y="3749040"/>
            <a:ext cx="4870552" cy="77724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58952" y="3822192"/>
            <a:ext cx="2252624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111827"/>
                </a:solidFill>
              </a:rPr>
              <a:t>そのジャンルで難しそうなところ</a:t>
            </a:r>
            <a:endParaRPr lang="en-US" sz="1000" dirty="0"/>
          </a:p>
        </p:txBody>
      </p:sp>
      <p:sp>
        <p:nvSpPr>
          <p:cNvPr id="22" name="Text 20"/>
          <p:cNvSpPr/>
          <p:nvPr/>
        </p:nvSpPr>
        <p:spPr>
          <a:xfrm>
            <a:off x="3157880" y="3840480"/>
            <a:ext cx="4724248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6B7280"/>
                </a:solidFill>
              </a:rPr>
              <a:t>＿＿＿＿＿＿＿＿＿＿＿＿＿＿＿＿＿＿</a:t>
            </a:r>
            <a:endParaRPr lang="en-US" sz="1000" dirty="0"/>
          </a:p>
        </p:txBody>
      </p:sp>
      <p:sp>
        <p:nvSpPr>
          <p:cNvPr id="23" name="Shape 21"/>
          <p:cNvSpPr/>
          <p:nvPr/>
        </p:nvSpPr>
        <p:spPr>
          <a:xfrm>
            <a:off x="8366760" y="1417320"/>
            <a:ext cx="3063240" cy="3657600"/>
          </a:xfrm>
          <a:prstGeom prst="roundRect">
            <a:avLst>
              <a:gd name="adj" fmla="val 2090"/>
            </a:avLst>
          </a:prstGeom>
          <a:solidFill>
            <a:srgbClr val="FFF9E6"/>
          </a:solidFill>
          <a:ln w="12700">
            <a:solidFill>
              <a:srgbClr val="E8D18D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476488" y="1490472"/>
            <a:ext cx="284378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A5A00"/>
                </a:solidFill>
              </a:rPr>
              <a:t>書くときのヒント</a:t>
            </a:r>
            <a:endParaRPr lang="en-US" sz="950" dirty="0"/>
          </a:p>
        </p:txBody>
      </p:sp>
      <p:sp>
        <p:nvSpPr>
          <p:cNvPr id="25" name="Text 23"/>
          <p:cNvSpPr/>
          <p:nvPr/>
        </p:nvSpPr>
        <p:spPr>
          <a:xfrm>
            <a:off x="8476488" y="1746504"/>
            <a:ext cx="2843784" cy="323697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11827"/>
                </a:solidFill>
              </a:rPr>
              <a:t>例：2Dアクション、RPG、シューティング、パズル、レース、ローグライク、ハンティングアクションなど</a:t>
            </a:r>
            <a:endParaRPr lang="en-US" sz="910" dirty="0"/>
          </a:p>
          <a:p>
            <a:pPr indent="0" marL="0">
              <a:buNone/>
            </a:pPr>
            <a:endParaRPr lang="en-US" sz="910" dirty="0"/>
          </a:p>
          <a:p>
            <a:pPr indent="0" marL="0">
              <a:buNone/>
            </a:pPr>
            <a:r>
              <a:rPr lang="en-US" sz="910" dirty="0">
                <a:solidFill>
                  <a:srgbClr val="111827"/>
                </a:solidFill>
              </a:rPr>
              <a:t>まだ具体的な自作ゲーム企画を決める必要はない。まずは「研究したいジャンル」を決める。</a:t>
            </a:r>
            <a:endParaRPr lang="en-US" sz="910" dirty="0"/>
          </a:p>
        </p:txBody>
      </p:sp>
      <p:sp>
        <p:nvSpPr>
          <p:cNvPr id="26" name="Text 24"/>
          <p:cNvSpPr/>
          <p:nvPr/>
        </p:nvSpPr>
        <p:spPr>
          <a:xfrm>
            <a:off x="502920" y="6656832"/>
            <a:ext cx="38404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4B5563"/>
                </a:solidFill>
              </a:rPr>
              <a:t>ゲーム研究 最終まとめPPT｜2</a:t>
            </a:r>
            <a:endParaRPr lang="en-US" sz="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2F5D8C"/>
          </a:solidFill>
          <a:ln w="12700">
            <a:solidFill>
              <a:srgbClr val="2F5D8C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6629400"/>
            <a:ext cx="12191695" cy="228600"/>
          </a:xfrm>
          <a:prstGeom prst="rect">
            <a:avLst/>
          </a:prstGeom>
          <a:solidFill>
            <a:srgbClr val="EEF3F8"/>
          </a:solidFill>
          <a:ln w="12700">
            <a:solidFill>
              <a:srgbClr val="EEF3F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347472"/>
            <a:ext cx="10515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2. 調べたゲーム一覧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530352" y="786384"/>
            <a:ext cx="10607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4B5563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原型・転換点・現在の代表作を並べ、ジャンルの進化を見えるようにする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640080" y="1325880"/>
            <a:ext cx="2185416" cy="640080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85800" y="1380744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役割</a:t>
            </a:r>
            <a:endParaRPr lang="en-US" sz="870" dirty="0"/>
          </a:p>
        </p:txBody>
      </p:sp>
      <p:sp>
        <p:nvSpPr>
          <p:cNvPr id="9" name="Shape 7"/>
          <p:cNvSpPr/>
          <p:nvPr/>
        </p:nvSpPr>
        <p:spPr>
          <a:xfrm>
            <a:off x="2825496" y="1325880"/>
            <a:ext cx="2185416" cy="640080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2871216" y="1380744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ゲーム名</a:t>
            </a:r>
            <a:endParaRPr lang="en-US" sz="870" dirty="0"/>
          </a:p>
        </p:txBody>
      </p:sp>
      <p:sp>
        <p:nvSpPr>
          <p:cNvPr id="11" name="Shape 9"/>
          <p:cNvSpPr/>
          <p:nvPr/>
        </p:nvSpPr>
        <p:spPr>
          <a:xfrm>
            <a:off x="5010912" y="1325880"/>
            <a:ext cx="2185416" cy="640080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5056632" y="1380744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発売年</a:t>
            </a:r>
            <a:endParaRPr lang="en-US" sz="870" dirty="0"/>
          </a:p>
        </p:txBody>
      </p:sp>
      <p:sp>
        <p:nvSpPr>
          <p:cNvPr id="13" name="Shape 11"/>
          <p:cNvSpPr/>
          <p:nvPr/>
        </p:nvSpPr>
        <p:spPr>
          <a:xfrm>
            <a:off x="7196328" y="1325880"/>
            <a:ext cx="2185416" cy="640080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242048" y="1380744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調べ方</a:t>
            </a:r>
            <a:endParaRPr lang="en-US" sz="870" dirty="0"/>
          </a:p>
        </p:txBody>
      </p:sp>
      <p:sp>
        <p:nvSpPr>
          <p:cNvPr id="15" name="Shape 13"/>
          <p:cNvSpPr/>
          <p:nvPr/>
        </p:nvSpPr>
        <p:spPr>
          <a:xfrm>
            <a:off x="9381744" y="1325880"/>
            <a:ext cx="2185416" cy="640080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9427464" y="1380744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見るポイント</a:t>
            </a:r>
            <a:endParaRPr lang="en-US" sz="870" dirty="0"/>
          </a:p>
        </p:txBody>
      </p:sp>
      <p:sp>
        <p:nvSpPr>
          <p:cNvPr id="17" name="Shape 15"/>
          <p:cNvSpPr/>
          <p:nvPr/>
        </p:nvSpPr>
        <p:spPr>
          <a:xfrm>
            <a:off x="640080" y="1965960"/>
            <a:ext cx="2185416" cy="64008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85800" y="2011680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原型・初期代表作</a:t>
            </a:r>
            <a:endParaRPr lang="en-US" sz="820" dirty="0"/>
          </a:p>
        </p:txBody>
      </p:sp>
      <p:sp>
        <p:nvSpPr>
          <p:cNvPr id="19" name="Shape 17"/>
          <p:cNvSpPr/>
          <p:nvPr/>
        </p:nvSpPr>
        <p:spPr>
          <a:xfrm>
            <a:off x="2825496" y="1965960"/>
            <a:ext cx="2185416" cy="64008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2871216" y="2011680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21" name="Shape 19"/>
          <p:cNvSpPr/>
          <p:nvPr/>
        </p:nvSpPr>
        <p:spPr>
          <a:xfrm>
            <a:off x="5010912" y="1965960"/>
            <a:ext cx="2185416" cy="64008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5056632" y="2011680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</a:t>
            </a:r>
            <a:endParaRPr lang="en-US" sz="820" dirty="0"/>
          </a:p>
        </p:txBody>
      </p:sp>
      <p:sp>
        <p:nvSpPr>
          <p:cNvPr id="23" name="Shape 21"/>
          <p:cNvSpPr/>
          <p:nvPr/>
        </p:nvSpPr>
        <p:spPr>
          <a:xfrm>
            <a:off x="7196328" y="1965960"/>
            <a:ext cx="2185416" cy="64008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7242048" y="2011680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遊んだ / 動画 / 記事</a:t>
            </a:r>
            <a:endParaRPr lang="en-US" sz="820" dirty="0"/>
          </a:p>
        </p:txBody>
      </p:sp>
      <p:sp>
        <p:nvSpPr>
          <p:cNvPr id="25" name="Shape 23"/>
          <p:cNvSpPr/>
          <p:nvPr/>
        </p:nvSpPr>
        <p:spPr>
          <a:xfrm>
            <a:off x="9381744" y="1965960"/>
            <a:ext cx="2185416" cy="64008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9427464" y="2011680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ジャンルの基本</a:t>
            </a:r>
            <a:endParaRPr lang="en-US" sz="820" dirty="0"/>
          </a:p>
        </p:txBody>
      </p:sp>
      <p:sp>
        <p:nvSpPr>
          <p:cNvPr id="27" name="Shape 25"/>
          <p:cNvSpPr/>
          <p:nvPr/>
        </p:nvSpPr>
        <p:spPr>
          <a:xfrm>
            <a:off x="640080" y="2606040"/>
            <a:ext cx="2185416" cy="64008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685800" y="2651760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転換点・進化点</a:t>
            </a:r>
            <a:endParaRPr lang="en-US" sz="820" dirty="0"/>
          </a:p>
        </p:txBody>
      </p:sp>
      <p:sp>
        <p:nvSpPr>
          <p:cNvPr id="29" name="Shape 27"/>
          <p:cNvSpPr/>
          <p:nvPr/>
        </p:nvSpPr>
        <p:spPr>
          <a:xfrm>
            <a:off x="2825496" y="2606040"/>
            <a:ext cx="2185416" cy="64008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2871216" y="2651760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31" name="Shape 29"/>
          <p:cNvSpPr/>
          <p:nvPr/>
        </p:nvSpPr>
        <p:spPr>
          <a:xfrm>
            <a:off x="5010912" y="2606040"/>
            <a:ext cx="2185416" cy="64008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5056632" y="2651760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</a:t>
            </a:r>
            <a:endParaRPr lang="en-US" sz="820" dirty="0"/>
          </a:p>
        </p:txBody>
      </p:sp>
      <p:sp>
        <p:nvSpPr>
          <p:cNvPr id="33" name="Shape 31"/>
          <p:cNvSpPr/>
          <p:nvPr/>
        </p:nvSpPr>
        <p:spPr>
          <a:xfrm>
            <a:off x="7196328" y="2606040"/>
            <a:ext cx="2185416" cy="64008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7242048" y="2651760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遊んだ / 動画 / 記事</a:t>
            </a:r>
            <a:endParaRPr lang="en-US" sz="820" dirty="0"/>
          </a:p>
        </p:txBody>
      </p:sp>
      <p:sp>
        <p:nvSpPr>
          <p:cNvPr id="35" name="Shape 33"/>
          <p:cNvSpPr/>
          <p:nvPr/>
        </p:nvSpPr>
        <p:spPr>
          <a:xfrm>
            <a:off x="9381744" y="2606040"/>
            <a:ext cx="2185416" cy="64008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9427464" y="2651760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発明・変化</a:t>
            </a:r>
            <a:endParaRPr lang="en-US" sz="820" dirty="0"/>
          </a:p>
        </p:txBody>
      </p:sp>
      <p:sp>
        <p:nvSpPr>
          <p:cNvPr id="37" name="Shape 35"/>
          <p:cNvSpPr/>
          <p:nvPr/>
        </p:nvSpPr>
        <p:spPr>
          <a:xfrm>
            <a:off x="640080" y="3246120"/>
            <a:ext cx="2185416" cy="64008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8" name="Text 36"/>
          <p:cNvSpPr/>
          <p:nvPr/>
        </p:nvSpPr>
        <p:spPr>
          <a:xfrm>
            <a:off x="685800" y="3291840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現在の代表作</a:t>
            </a:r>
            <a:endParaRPr lang="en-US" sz="820" dirty="0"/>
          </a:p>
        </p:txBody>
      </p:sp>
      <p:sp>
        <p:nvSpPr>
          <p:cNvPr id="39" name="Shape 37"/>
          <p:cNvSpPr/>
          <p:nvPr/>
        </p:nvSpPr>
        <p:spPr>
          <a:xfrm>
            <a:off x="2825496" y="3246120"/>
            <a:ext cx="2185416" cy="64008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0" name="Text 38"/>
          <p:cNvSpPr/>
          <p:nvPr/>
        </p:nvSpPr>
        <p:spPr>
          <a:xfrm>
            <a:off x="2871216" y="3291840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41" name="Shape 39"/>
          <p:cNvSpPr/>
          <p:nvPr/>
        </p:nvSpPr>
        <p:spPr>
          <a:xfrm>
            <a:off x="5010912" y="3246120"/>
            <a:ext cx="2185416" cy="64008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5056632" y="3291840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</a:t>
            </a:r>
            <a:endParaRPr lang="en-US" sz="820" dirty="0"/>
          </a:p>
        </p:txBody>
      </p:sp>
      <p:sp>
        <p:nvSpPr>
          <p:cNvPr id="43" name="Shape 41"/>
          <p:cNvSpPr/>
          <p:nvPr/>
        </p:nvSpPr>
        <p:spPr>
          <a:xfrm>
            <a:off x="7196328" y="3246120"/>
            <a:ext cx="2185416" cy="64008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4" name="Text 42"/>
          <p:cNvSpPr/>
          <p:nvPr/>
        </p:nvSpPr>
        <p:spPr>
          <a:xfrm>
            <a:off x="7242048" y="3291840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遊んだ / 動画 / 記事</a:t>
            </a:r>
            <a:endParaRPr lang="en-US" sz="820" dirty="0"/>
          </a:p>
        </p:txBody>
      </p:sp>
      <p:sp>
        <p:nvSpPr>
          <p:cNvPr id="45" name="Shape 43"/>
          <p:cNvSpPr/>
          <p:nvPr/>
        </p:nvSpPr>
        <p:spPr>
          <a:xfrm>
            <a:off x="9381744" y="3246120"/>
            <a:ext cx="2185416" cy="64008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6" name="Text 44"/>
          <p:cNvSpPr/>
          <p:nvPr/>
        </p:nvSpPr>
        <p:spPr>
          <a:xfrm>
            <a:off x="9427464" y="3291840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現代的な形</a:t>
            </a:r>
            <a:endParaRPr lang="en-US" sz="820" dirty="0"/>
          </a:p>
        </p:txBody>
      </p:sp>
      <p:sp>
        <p:nvSpPr>
          <p:cNvPr id="47" name="Shape 45"/>
          <p:cNvSpPr/>
          <p:nvPr/>
        </p:nvSpPr>
        <p:spPr>
          <a:xfrm>
            <a:off x="640080" y="3886200"/>
            <a:ext cx="2185416" cy="64008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8" name="Text 46"/>
          <p:cNvSpPr/>
          <p:nvPr/>
        </p:nvSpPr>
        <p:spPr>
          <a:xfrm>
            <a:off x="685800" y="3931920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特に参考にしたい作品</a:t>
            </a:r>
            <a:endParaRPr lang="en-US" sz="820" dirty="0"/>
          </a:p>
        </p:txBody>
      </p:sp>
      <p:sp>
        <p:nvSpPr>
          <p:cNvPr id="49" name="Shape 47"/>
          <p:cNvSpPr/>
          <p:nvPr/>
        </p:nvSpPr>
        <p:spPr>
          <a:xfrm>
            <a:off x="2825496" y="3886200"/>
            <a:ext cx="2185416" cy="64008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50" name="Text 48"/>
          <p:cNvSpPr/>
          <p:nvPr/>
        </p:nvSpPr>
        <p:spPr>
          <a:xfrm>
            <a:off x="2871216" y="3931920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51" name="Shape 49"/>
          <p:cNvSpPr/>
          <p:nvPr/>
        </p:nvSpPr>
        <p:spPr>
          <a:xfrm>
            <a:off x="5010912" y="3886200"/>
            <a:ext cx="2185416" cy="64008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52" name="Text 50"/>
          <p:cNvSpPr/>
          <p:nvPr/>
        </p:nvSpPr>
        <p:spPr>
          <a:xfrm>
            <a:off x="5056632" y="3931920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</a:t>
            </a:r>
            <a:endParaRPr lang="en-US" sz="820" dirty="0"/>
          </a:p>
        </p:txBody>
      </p:sp>
      <p:sp>
        <p:nvSpPr>
          <p:cNvPr id="53" name="Shape 51"/>
          <p:cNvSpPr/>
          <p:nvPr/>
        </p:nvSpPr>
        <p:spPr>
          <a:xfrm>
            <a:off x="7196328" y="3886200"/>
            <a:ext cx="2185416" cy="64008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54" name="Text 52"/>
          <p:cNvSpPr/>
          <p:nvPr/>
        </p:nvSpPr>
        <p:spPr>
          <a:xfrm>
            <a:off x="7242048" y="3931920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遊んだ / 動画 / 記事</a:t>
            </a:r>
            <a:endParaRPr lang="en-US" sz="820" dirty="0"/>
          </a:p>
        </p:txBody>
      </p:sp>
      <p:sp>
        <p:nvSpPr>
          <p:cNvPr id="55" name="Shape 53"/>
          <p:cNvSpPr/>
          <p:nvPr/>
        </p:nvSpPr>
        <p:spPr>
          <a:xfrm>
            <a:off x="9381744" y="3886200"/>
            <a:ext cx="2185416" cy="64008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56" name="Text 54"/>
          <p:cNvSpPr/>
          <p:nvPr/>
        </p:nvSpPr>
        <p:spPr>
          <a:xfrm>
            <a:off x="9427464" y="3931920"/>
            <a:ext cx="2093976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自分の関心</a:t>
            </a:r>
            <a:endParaRPr lang="en-US" sz="820" dirty="0"/>
          </a:p>
        </p:txBody>
      </p:sp>
      <p:sp>
        <p:nvSpPr>
          <p:cNvPr id="57" name="Shape 55"/>
          <p:cNvSpPr/>
          <p:nvPr/>
        </p:nvSpPr>
        <p:spPr>
          <a:xfrm>
            <a:off x="822960" y="4892040"/>
            <a:ext cx="10561320" cy="777240"/>
          </a:xfrm>
          <a:prstGeom prst="roundRect">
            <a:avLst>
              <a:gd name="adj" fmla="val 8235"/>
            </a:avLst>
          </a:prstGeom>
          <a:solidFill>
            <a:srgbClr val="FFF9E6"/>
          </a:solidFill>
          <a:ln w="12700">
            <a:solidFill>
              <a:srgbClr val="E8D18D"/>
            </a:solidFill>
            <a:prstDash val="solid"/>
          </a:ln>
        </p:spPr>
      </p:sp>
      <p:sp>
        <p:nvSpPr>
          <p:cNvPr id="58" name="Text 56"/>
          <p:cNvSpPr/>
          <p:nvPr/>
        </p:nvSpPr>
        <p:spPr>
          <a:xfrm>
            <a:off x="932688" y="4965192"/>
            <a:ext cx="1034186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A5A00"/>
                </a:solidFill>
              </a:rPr>
              <a:t>書くこと</a:t>
            </a:r>
            <a:endParaRPr lang="en-US" sz="950" dirty="0"/>
          </a:p>
        </p:txBody>
      </p:sp>
      <p:sp>
        <p:nvSpPr>
          <p:cNvPr id="59" name="Text 57"/>
          <p:cNvSpPr/>
          <p:nvPr/>
        </p:nvSpPr>
        <p:spPr>
          <a:xfrm>
            <a:off x="932688" y="5221224"/>
            <a:ext cx="10341864" cy="35661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111827"/>
                </a:solidFill>
              </a:rPr>
              <a:t>作品名だけでなく、「なぜそのゲームを調べたのか」「何を見るために選んだのか」を書く。</a:t>
            </a:r>
            <a:endParaRPr lang="en-US" sz="1200" dirty="0"/>
          </a:p>
        </p:txBody>
      </p:sp>
      <p:sp>
        <p:nvSpPr>
          <p:cNvPr id="60" name="Text 58"/>
          <p:cNvSpPr/>
          <p:nvPr/>
        </p:nvSpPr>
        <p:spPr>
          <a:xfrm>
            <a:off x="502920" y="6656832"/>
            <a:ext cx="38404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4B5563"/>
                </a:solidFill>
              </a:rPr>
              <a:t>ゲーム研究 最終まとめPPT｜3</a:t>
            </a:r>
            <a:endParaRPr lang="en-US" sz="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2F5D8C"/>
          </a:solidFill>
          <a:ln w="12700">
            <a:solidFill>
              <a:srgbClr val="2F5D8C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6629400"/>
            <a:ext cx="12191695" cy="228600"/>
          </a:xfrm>
          <a:prstGeom prst="rect">
            <a:avLst/>
          </a:prstGeom>
          <a:solidFill>
            <a:srgbClr val="EEF3F8"/>
          </a:solidFill>
          <a:ln w="12700">
            <a:solidFill>
              <a:srgbClr val="EEF3F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347472"/>
            <a:ext cx="10515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3. ジャンルの基本ルール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530352" y="786384"/>
            <a:ext cx="10607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4B5563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プレイヤーが何を目的に、何を繰り返すジャンルなのかを書く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685800" y="1234440"/>
            <a:ext cx="2444191" cy="621792"/>
          </a:xfrm>
          <a:prstGeom prst="rect">
            <a:avLst/>
          </a:prstGeom>
          <a:solidFill>
            <a:srgbClr val="EEF3F8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3129991" y="1234440"/>
            <a:ext cx="4962449" cy="621792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58952" y="1307592"/>
            <a:ext cx="2297887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111827"/>
                </a:solidFill>
              </a:rPr>
              <a:t>ゲームの目的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3203143" y="1325880"/>
            <a:ext cx="4816145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6B7280"/>
                </a:solidFill>
              </a:rPr>
              <a:t>＿＿＿＿＿＿＿＿＿＿＿＿＿＿＿＿＿＿</a:t>
            </a:r>
            <a:endParaRPr lang="en-US" sz="1000" dirty="0"/>
          </a:p>
        </p:txBody>
      </p:sp>
      <p:sp>
        <p:nvSpPr>
          <p:cNvPr id="11" name="Shape 9"/>
          <p:cNvSpPr/>
          <p:nvPr/>
        </p:nvSpPr>
        <p:spPr>
          <a:xfrm>
            <a:off x="685800" y="1856232"/>
            <a:ext cx="2444191" cy="621792"/>
          </a:xfrm>
          <a:prstGeom prst="rect">
            <a:avLst/>
          </a:prstGeom>
          <a:solidFill>
            <a:srgbClr val="EEF3F8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3129991" y="1856232"/>
            <a:ext cx="4962449" cy="621792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58952" y="1929384"/>
            <a:ext cx="2297887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111827"/>
                </a:solidFill>
              </a:rPr>
              <a:t>プレイヤーができること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3203143" y="1947672"/>
            <a:ext cx="4816145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6B7280"/>
                </a:solidFill>
              </a:rPr>
              <a:t>＿＿＿＿＿＿＿＿＿＿＿＿＿＿＿＿＿＿</a:t>
            </a:r>
            <a:endParaRPr lang="en-US" sz="1000" dirty="0"/>
          </a:p>
        </p:txBody>
      </p:sp>
      <p:sp>
        <p:nvSpPr>
          <p:cNvPr id="15" name="Shape 13"/>
          <p:cNvSpPr/>
          <p:nvPr/>
        </p:nvSpPr>
        <p:spPr>
          <a:xfrm>
            <a:off x="685800" y="2478024"/>
            <a:ext cx="2444191" cy="621792"/>
          </a:xfrm>
          <a:prstGeom prst="rect">
            <a:avLst/>
          </a:prstGeom>
          <a:solidFill>
            <a:srgbClr val="EEF3F8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3129991" y="2478024"/>
            <a:ext cx="4962449" cy="621792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758952" y="2551176"/>
            <a:ext cx="2297887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111827"/>
                </a:solidFill>
              </a:rPr>
              <a:t>成功条件</a:t>
            </a:r>
            <a:endParaRPr lang="en-US" sz="1000" dirty="0"/>
          </a:p>
        </p:txBody>
      </p:sp>
      <p:sp>
        <p:nvSpPr>
          <p:cNvPr id="18" name="Text 16"/>
          <p:cNvSpPr/>
          <p:nvPr/>
        </p:nvSpPr>
        <p:spPr>
          <a:xfrm>
            <a:off x="3203143" y="2569464"/>
            <a:ext cx="4816145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6B7280"/>
                </a:solidFill>
              </a:rPr>
              <a:t>＿＿＿＿＿＿＿＿＿＿＿＿＿＿＿＿＿＿</a:t>
            </a:r>
            <a:endParaRPr lang="en-US" sz="1000" dirty="0"/>
          </a:p>
        </p:txBody>
      </p:sp>
      <p:sp>
        <p:nvSpPr>
          <p:cNvPr id="19" name="Shape 17"/>
          <p:cNvSpPr/>
          <p:nvPr/>
        </p:nvSpPr>
        <p:spPr>
          <a:xfrm>
            <a:off x="685800" y="3099816"/>
            <a:ext cx="2444191" cy="621792"/>
          </a:xfrm>
          <a:prstGeom prst="rect">
            <a:avLst/>
          </a:prstGeom>
          <a:solidFill>
            <a:srgbClr val="EEF3F8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3129991" y="3099816"/>
            <a:ext cx="4962449" cy="621792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58952" y="3172968"/>
            <a:ext cx="2297887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111827"/>
                </a:solidFill>
              </a:rPr>
              <a:t>失敗条件</a:t>
            </a:r>
            <a:endParaRPr lang="en-US" sz="1000" dirty="0"/>
          </a:p>
        </p:txBody>
      </p:sp>
      <p:sp>
        <p:nvSpPr>
          <p:cNvPr id="22" name="Text 20"/>
          <p:cNvSpPr/>
          <p:nvPr/>
        </p:nvSpPr>
        <p:spPr>
          <a:xfrm>
            <a:off x="3203143" y="3191256"/>
            <a:ext cx="4816145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6B7280"/>
                </a:solidFill>
              </a:rPr>
              <a:t>＿＿＿＿＿＿＿＿＿＿＿＿＿＿＿＿＿＿</a:t>
            </a:r>
            <a:endParaRPr lang="en-US" sz="1000" dirty="0"/>
          </a:p>
        </p:txBody>
      </p:sp>
      <p:sp>
        <p:nvSpPr>
          <p:cNvPr id="23" name="Shape 21"/>
          <p:cNvSpPr/>
          <p:nvPr/>
        </p:nvSpPr>
        <p:spPr>
          <a:xfrm>
            <a:off x="685800" y="3721608"/>
            <a:ext cx="2444191" cy="621792"/>
          </a:xfrm>
          <a:prstGeom prst="rect">
            <a:avLst/>
          </a:prstGeom>
          <a:solidFill>
            <a:srgbClr val="EEF3F8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3129991" y="3721608"/>
            <a:ext cx="4962449" cy="621792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758952" y="3794760"/>
            <a:ext cx="2297887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111827"/>
                </a:solidFill>
              </a:rPr>
              <a:t>繰り返す行動</a:t>
            </a:r>
            <a:endParaRPr lang="en-US" sz="1000" dirty="0"/>
          </a:p>
        </p:txBody>
      </p:sp>
      <p:sp>
        <p:nvSpPr>
          <p:cNvPr id="26" name="Text 24"/>
          <p:cNvSpPr/>
          <p:nvPr/>
        </p:nvSpPr>
        <p:spPr>
          <a:xfrm>
            <a:off x="3203143" y="3813048"/>
            <a:ext cx="4816145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6B7280"/>
                </a:solidFill>
              </a:rPr>
              <a:t>＿＿＿＿＿＿＿＿＿＿＿＿＿＿＿＿＿＿</a:t>
            </a:r>
            <a:endParaRPr lang="en-US" sz="1000" dirty="0"/>
          </a:p>
        </p:txBody>
      </p:sp>
      <p:sp>
        <p:nvSpPr>
          <p:cNvPr id="27" name="Shape 25"/>
          <p:cNvSpPr/>
          <p:nvPr/>
        </p:nvSpPr>
        <p:spPr>
          <a:xfrm>
            <a:off x="685800" y="4343400"/>
            <a:ext cx="2444191" cy="621792"/>
          </a:xfrm>
          <a:prstGeom prst="rect">
            <a:avLst/>
          </a:prstGeom>
          <a:solidFill>
            <a:srgbClr val="EEF3F8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8" name="Shape 26"/>
          <p:cNvSpPr/>
          <p:nvPr/>
        </p:nvSpPr>
        <p:spPr>
          <a:xfrm>
            <a:off x="3129991" y="4343400"/>
            <a:ext cx="4962449" cy="621792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758952" y="4416552"/>
            <a:ext cx="2297887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111827"/>
                </a:solidFill>
              </a:rPr>
              <a:t>このジャンルらしい面白さ</a:t>
            </a:r>
            <a:endParaRPr lang="en-US" sz="1000" dirty="0"/>
          </a:p>
        </p:txBody>
      </p:sp>
      <p:sp>
        <p:nvSpPr>
          <p:cNvPr id="30" name="Text 28"/>
          <p:cNvSpPr/>
          <p:nvPr/>
        </p:nvSpPr>
        <p:spPr>
          <a:xfrm>
            <a:off x="3203143" y="4434840"/>
            <a:ext cx="4816145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6B7280"/>
                </a:solidFill>
              </a:rPr>
              <a:t>＿＿＿＿＿＿＿＿＿＿＿＿＿＿＿＿＿＿</a:t>
            </a:r>
            <a:endParaRPr lang="en-US" sz="1000" dirty="0"/>
          </a:p>
        </p:txBody>
      </p:sp>
      <p:sp>
        <p:nvSpPr>
          <p:cNvPr id="31" name="Shape 29"/>
          <p:cNvSpPr/>
          <p:nvPr/>
        </p:nvSpPr>
        <p:spPr>
          <a:xfrm>
            <a:off x="8458200" y="1234440"/>
            <a:ext cx="2926080" cy="4114800"/>
          </a:xfrm>
          <a:prstGeom prst="roundRect">
            <a:avLst>
              <a:gd name="adj" fmla="val 2188"/>
            </a:avLst>
          </a:prstGeom>
          <a:solidFill>
            <a:srgbClr val="FFF9E6"/>
          </a:solidFill>
          <a:ln w="12700">
            <a:solidFill>
              <a:srgbClr val="E8D18D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8567928" y="1307592"/>
            <a:ext cx="270662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A5A00"/>
                </a:solidFill>
              </a:rPr>
              <a:t>書くときのヒント</a:t>
            </a:r>
            <a:endParaRPr lang="en-US" sz="950" dirty="0"/>
          </a:p>
        </p:txBody>
      </p:sp>
      <p:sp>
        <p:nvSpPr>
          <p:cNvPr id="33" name="Text 31"/>
          <p:cNvSpPr/>
          <p:nvPr/>
        </p:nvSpPr>
        <p:spPr>
          <a:xfrm>
            <a:off x="8567928" y="1563624"/>
            <a:ext cx="2706624" cy="369417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11827"/>
                </a:solidFill>
              </a:rPr>
              <a:t>ルールは「できること」と「できないこと」を決める。</a:t>
            </a:r>
            <a:endParaRPr lang="en-US" sz="910" dirty="0"/>
          </a:p>
          <a:p>
            <a:pPr indent="0" marL="0">
              <a:buNone/>
            </a:pPr>
            <a:endParaRPr lang="en-US" sz="910" dirty="0"/>
          </a:p>
          <a:p>
            <a:pPr indent="0" marL="0">
              <a:buNone/>
            </a:pPr>
            <a:r>
              <a:rPr lang="en-US" sz="910" dirty="0">
                <a:solidFill>
                  <a:srgbClr val="111827"/>
                </a:solidFill>
              </a:rPr>
              <a:t>例：避ける、集める、倒す、育てる、選ぶ、作る、探索する、競う。</a:t>
            </a:r>
            <a:endParaRPr lang="en-US" sz="910" dirty="0"/>
          </a:p>
          <a:p>
            <a:pPr indent="0" marL="0">
              <a:buNone/>
            </a:pPr>
            <a:endParaRPr lang="en-US" sz="910" dirty="0"/>
          </a:p>
          <a:p>
            <a:pPr indent="0" marL="0">
              <a:buNone/>
            </a:pPr>
            <a:r>
              <a:rPr lang="en-US" sz="910" dirty="0">
                <a:solidFill>
                  <a:srgbClr val="111827"/>
                </a:solidFill>
              </a:rPr>
              <a:t>「何を繰り返すと楽しいのか」を必ず書く。</a:t>
            </a:r>
            <a:endParaRPr lang="en-US" sz="910" dirty="0"/>
          </a:p>
        </p:txBody>
      </p:sp>
      <p:sp>
        <p:nvSpPr>
          <p:cNvPr id="34" name="Text 32"/>
          <p:cNvSpPr/>
          <p:nvPr/>
        </p:nvSpPr>
        <p:spPr>
          <a:xfrm>
            <a:off x="502920" y="6656832"/>
            <a:ext cx="38404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4B5563"/>
                </a:solidFill>
              </a:rPr>
              <a:t>ゲーム研究 最終まとめPPT｜4</a:t>
            </a:r>
            <a:endParaRPr lang="en-US" sz="7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2F5D8C"/>
          </a:solidFill>
          <a:ln w="12700">
            <a:solidFill>
              <a:srgbClr val="2F5D8C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6629400"/>
            <a:ext cx="12191695" cy="228600"/>
          </a:xfrm>
          <a:prstGeom prst="rect">
            <a:avLst/>
          </a:prstGeom>
          <a:solidFill>
            <a:srgbClr val="EEF3F8"/>
          </a:solidFill>
          <a:ln w="12700">
            <a:solidFill>
              <a:srgbClr val="EEF3F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347472"/>
            <a:ext cx="10515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4. 報酬設計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530352" y="786384"/>
            <a:ext cx="10607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4B5563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成功したとき、何がプレイヤーを気持ちよくしているかを書く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685800" y="1280160"/>
            <a:ext cx="2514600" cy="607423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31520" y="1335024"/>
            <a:ext cx="242316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報酬の種類</a:t>
            </a:r>
            <a:endParaRPr lang="en-US" sz="870" dirty="0"/>
          </a:p>
        </p:txBody>
      </p:sp>
      <p:sp>
        <p:nvSpPr>
          <p:cNvPr id="9" name="Shape 7"/>
          <p:cNvSpPr/>
          <p:nvPr/>
        </p:nvSpPr>
        <p:spPr>
          <a:xfrm>
            <a:off x="3200400" y="1280160"/>
            <a:ext cx="2514600" cy="607423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3246120" y="1335024"/>
            <a:ext cx="242316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このジャンルでの例</a:t>
            </a:r>
            <a:endParaRPr lang="en-US" sz="870" dirty="0"/>
          </a:p>
        </p:txBody>
      </p:sp>
      <p:sp>
        <p:nvSpPr>
          <p:cNvPr id="11" name="Shape 9"/>
          <p:cNvSpPr/>
          <p:nvPr/>
        </p:nvSpPr>
        <p:spPr>
          <a:xfrm>
            <a:off x="5715000" y="1280160"/>
            <a:ext cx="2514600" cy="607423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5760720" y="1335024"/>
            <a:ext cx="242316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なぜ嬉しいか</a:t>
            </a:r>
            <a:endParaRPr lang="en-US" sz="870" dirty="0"/>
          </a:p>
        </p:txBody>
      </p:sp>
      <p:sp>
        <p:nvSpPr>
          <p:cNvPr id="13" name="Shape 11"/>
          <p:cNvSpPr/>
          <p:nvPr/>
        </p:nvSpPr>
        <p:spPr>
          <a:xfrm>
            <a:off x="685800" y="1887583"/>
            <a:ext cx="251460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31520" y="1933303"/>
            <a:ext cx="242316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得点・スコア</a:t>
            </a:r>
            <a:endParaRPr lang="en-US" sz="820" dirty="0"/>
          </a:p>
        </p:txBody>
      </p:sp>
      <p:sp>
        <p:nvSpPr>
          <p:cNvPr id="15" name="Shape 13"/>
          <p:cNvSpPr/>
          <p:nvPr/>
        </p:nvSpPr>
        <p:spPr>
          <a:xfrm>
            <a:off x="3200400" y="1887583"/>
            <a:ext cx="251460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3246120" y="1933303"/>
            <a:ext cx="242316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17" name="Shape 15"/>
          <p:cNvSpPr/>
          <p:nvPr/>
        </p:nvSpPr>
        <p:spPr>
          <a:xfrm>
            <a:off x="5715000" y="1887583"/>
            <a:ext cx="251460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760720" y="1933303"/>
            <a:ext cx="242316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19" name="Shape 17"/>
          <p:cNvSpPr/>
          <p:nvPr/>
        </p:nvSpPr>
        <p:spPr>
          <a:xfrm>
            <a:off x="685800" y="2495006"/>
            <a:ext cx="251460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31520" y="2540726"/>
            <a:ext cx="242316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アイテム・装備</a:t>
            </a:r>
            <a:endParaRPr lang="en-US" sz="820" dirty="0"/>
          </a:p>
        </p:txBody>
      </p:sp>
      <p:sp>
        <p:nvSpPr>
          <p:cNvPr id="21" name="Shape 19"/>
          <p:cNvSpPr/>
          <p:nvPr/>
        </p:nvSpPr>
        <p:spPr>
          <a:xfrm>
            <a:off x="3200400" y="2495006"/>
            <a:ext cx="251460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3246120" y="2540726"/>
            <a:ext cx="242316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23" name="Shape 21"/>
          <p:cNvSpPr/>
          <p:nvPr/>
        </p:nvSpPr>
        <p:spPr>
          <a:xfrm>
            <a:off x="5715000" y="2495006"/>
            <a:ext cx="251460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5760720" y="2540726"/>
            <a:ext cx="242316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25" name="Shape 23"/>
          <p:cNvSpPr/>
          <p:nvPr/>
        </p:nvSpPr>
        <p:spPr>
          <a:xfrm>
            <a:off x="685800" y="3102429"/>
            <a:ext cx="251460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31520" y="3148149"/>
            <a:ext cx="242316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成長・強化</a:t>
            </a:r>
            <a:endParaRPr lang="en-US" sz="820" dirty="0"/>
          </a:p>
        </p:txBody>
      </p:sp>
      <p:sp>
        <p:nvSpPr>
          <p:cNvPr id="27" name="Shape 25"/>
          <p:cNvSpPr/>
          <p:nvPr/>
        </p:nvSpPr>
        <p:spPr>
          <a:xfrm>
            <a:off x="3200400" y="3102429"/>
            <a:ext cx="251460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3246120" y="3148149"/>
            <a:ext cx="242316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29" name="Shape 27"/>
          <p:cNvSpPr/>
          <p:nvPr/>
        </p:nvSpPr>
        <p:spPr>
          <a:xfrm>
            <a:off x="5715000" y="3102429"/>
            <a:ext cx="251460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5760720" y="3148149"/>
            <a:ext cx="242316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31" name="Shape 29"/>
          <p:cNvSpPr/>
          <p:nvPr/>
        </p:nvSpPr>
        <p:spPr>
          <a:xfrm>
            <a:off x="685800" y="3709851"/>
            <a:ext cx="251460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731520" y="3755571"/>
            <a:ext cx="242316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進行・クリア</a:t>
            </a:r>
            <a:endParaRPr lang="en-US" sz="820" dirty="0"/>
          </a:p>
        </p:txBody>
      </p:sp>
      <p:sp>
        <p:nvSpPr>
          <p:cNvPr id="33" name="Shape 31"/>
          <p:cNvSpPr/>
          <p:nvPr/>
        </p:nvSpPr>
        <p:spPr>
          <a:xfrm>
            <a:off x="3200400" y="3709851"/>
            <a:ext cx="251460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3246120" y="3755571"/>
            <a:ext cx="242316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35" name="Shape 33"/>
          <p:cNvSpPr/>
          <p:nvPr/>
        </p:nvSpPr>
        <p:spPr>
          <a:xfrm>
            <a:off x="5715000" y="3709851"/>
            <a:ext cx="251460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5760720" y="3755571"/>
            <a:ext cx="242316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37" name="Shape 35"/>
          <p:cNvSpPr/>
          <p:nvPr/>
        </p:nvSpPr>
        <p:spPr>
          <a:xfrm>
            <a:off x="685800" y="4317274"/>
            <a:ext cx="251460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8" name="Text 36"/>
          <p:cNvSpPr/>
          <p:nvPr/>
        </p:nvSpPr>
        <p:spPr>
          <a:xfrm>
            <a:off x="731520" y="4362994"/>
            <a:ext cx="242316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演出・音・エフェクト</a:t>
            </a:r>
            <a:endParaRPr lang="en-US" sz="820" dirty="0"/>
          </a:p>
        </p:txBody>
      </p:sp>
      <p:sp>
        <p:nvSpPr>
          <p:cNvPr id="39" name="Shape 37"/>
          <p:cNvSpPr/>
          <p:nvPr/>
        </p:nvSpPr>
        <p:spPr>
          <a:xfrm>
            <a:off x="3200400" y="4317274"/>
            <a:ext cx="251460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0" name="Text 38"/>
          <p:cNvSpPr/>
          <p:nvPr/>
        </p:nvSpPr>
        <p:spPr>
          <a:xfrm>
            <a:off x="3246120" y="4362994"/>
            <a:ext cx="242316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41" name="Shape 39"/>
          <p:cNvSpPr/>
          <p:nvPr/>
        </p:nvSpPr>
        <p:spPr>
          <a:xfrm>
            <a:off x="5715000" y="4317274"/>
            <a:ext cx="251460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5760720" y="4362994"/>
            <a:ext cx="242316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43" name="Shape 41"/>
          <p:cNvSpPr/>
          <p:nvPr/>
        </p:nvSpPr>
        <p:spPr>
          <a:xfrm>
            <a:off x="685800" y="4924697"/>
            <a:ext cx="251460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4" name="Text 42"/>
          <p:cNvSpPr/>
          <p:nvPr/>
        </p:nvSpPr>
        <p:spPr>
          <a:xfrm>
            <a:off x="731520" y="4970417"/>
            <a:ext cx="242316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上達感・達成感</a:t>
            </a:r>
            <a:endParaRPr lang="en-US" sz="820" dirty="0"/>
          </a:p>
        </p:txBody>
      </p:sp>
      <p:sp>
        <p:nvSpPr>
          <p:cNvPr id="45" name="Shape 43"/>
          <p:cNvSpPr/>
          <p:nvPr/>
        </p:nvSpPr>
        <p:spPr>
          <a:xfrm>
            <a:off x="3200400" y="4924697"/>
            <a:ext cx="251460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6" name="Text 44"/>
          <p:cNvSpPr/>
          <p:nvPr/>
        </p:nvSpPr>
        <p:spPr>
          <a:xfrm>
            <a:off x="3246120" y="4970417"/>
            <a:ext cx="242316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47" name="Shape 45"/>
          <p:cNvSpPr/>
          <p:nvPr/>
        </p:nvSpPr>
        <p:spPr>
          <a:xfrm>
            <a:off x="5715000" y="4924697"/>
            <a:ext cx="251460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8" name="Text 46"/>
          <p:cNvSpPr/>
          <p:nvPr/>
        </p:nvSpPr>
        <p:spPr>
          <a:xfrm>
            <a:off x="5760720" y="4970417"/>
            <a:ext cx="242316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49" name="Shape 47"/>
          <p:cNvSpPr/>
          <p:nvPr/>
        </p:nvSpPr>
        <p:spPr>
          <a:xfrm>
            <a:off x="8549640" y="1280160"/>
            <a:ext cx="2788920" cy="4206240"/>
          </a:xfrm>
          <a:prstGeom prst="roundRect">
            <a:avLst>
              <a:gd name="adj" fmla="val 2295"/>
            </a:avLst>
          </a:prstGeom>
          <a:solidFill>
            <a:srgbClr val="FFF9E6"/>
          </a:solidFill>
          <a:ln w="12700">
            <a:solidFill>
              <a:srgbClr val="E8D18D"/>
            </a:solidFill>
            <a:prstDash val="solid"/>
          </a:ln>
        </p:spPr>
      </p:sp>
      <p:sp>
        <p:nvSpPr>
          <p:cNvPr id="50" name="Text 48"/>
          <p:cNvSpPr/>
          <p:nvPr/>
        </p:nvSpPr>
        <p:spPr>
          <a:xfrm>
            <a:off x="8659368" y="1353312"/>
            <a:ext cx="256946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A5A00"/>
                </a:solidFill>
              </a:rPr>
              <a:t>書くときのヒント</a:t>
            </a:r>
            <a:endParaRPr lang="en-US" sz="950" dirty="0"/>
          </a:p>
        </p:txBody>
      </p:sp>
      <p:sp>
        <p:nvSpPr>
          <p:cNvPr id="51" name="Text 49"/>
          <p:cNvSpPr/>
          <p:nvPr/>
        </p:nvSpPr>
        <p:spPr>
          <a:xfrm>
            <a:off x="8659368" y="1609344"/>
            <a:ext cx="2569464" cy="378561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11827"/>
                </a:solidFill>
              </a:rPr>
              <a:t>報酬はアイテムだけではない。</a:t>
            </a:r>
            <a:endParaRPr lang="en-US" sz="910" dirty="0"/>
          </a:p>
          <a:p>
            <a:pPr indent="0" marL="0">
              <a:buNone/>
            </a:pPr>
            <a:endParaRPr lang="en-US" sz="910" dirty="0"/>
          </a:p>
          <a:p>
            <a:pPr indent="0" marL="0">
              <a:buNone/>
            </a:pPr>
            <a:r>
              <a:rPr lang="en-US" sz="910" dirty="0">
                <a:solidFill>
                  <a:srgbClr val="111827"/>
                </a:solidFill>
              </a:rPr>
              <a:t>音が気持ちいい、敵が派手に倒れる、スコアが伸びる、上手くなったと分かる、次へ進める、これも報酬。</a:t>
            </a:r>
            <a:endParaRPr lang="en-US" sz="910" dirty="0"/>
          </a:p>
        </p:txBody>
      </p:sp>
      <p:sp>
        <p:nvSpPr>
          <p:cNvPr id="52" name="Text 50"/>
          <p:cNvSpPr/>
          <p:nvPr/>
        </p:nvSpPr>
        <p:spPr>
          <a:xfrm>
            <a:off x="502920" y="6656832"/>
            <a:ext cx="38404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4B5563"/>
                </a:solidFill>
              </a:rPr>
              <a:t>ゲーム研究 最終まとめPPT｜5</a:t>
            </a:r>
            <a:endParaRPr lang="en-US" sz="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2F5D8C"/>
          </a:solidFill>
          <a:ln w="12700">
            <a:solidFill>
              <a:srgbClr val="2F5D8C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6629400"/>
            <a:ext cx="12191695" cy="228600"/>
          </a:xfrm>
          <a:prstGeom prst="rect">
            <a:avLst/>
          </a:prstGeom>
          <a:solidFill>
            <a:srgbClr val="EEF3F8"/>
          </a:solidFill>
          <a:ln w="12700">
            <a:solidFill>
              <a:srgbClr val="EEF3F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347472"/>
            <a:ext cx="10515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5. リスク・失敗・難易度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530352" y="786384"/>
            <a:ext cx="10607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4B5563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何が危険で、何を失うから緊張感が生まれるのかを書く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685800" y="1280160"/>
            <a:ext cx="2560320" cy="607423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31520" y="1335024"/>
            <a:ext cx="246888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観点</a:t>
            </a:r>
            <a:endParaRPr lang="en-US" sz="870" dirty="0"/>
          </a:p>
        </p:txBody>
      </p:sp>
      <p:sp>
        <p:nvSpPr>
          <p:cNvPr id="9" name="Shape 7"/>
          <p:cNvSpPr/>
          <p:nvPr/>
        </p:nvSpPr>
        <p:spPr>
          <a:xfrm>
            <a:off x="3246120" y="1280160"/>
            <a:ext cx="2560320" cy="607423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3291840" y="1335024"/>
            <a:ext cx="246888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内容</a:t>
            </a:r>
            <a:endParaRPr lang="en-US" sz="870" dirty="0"/>
          </a:p>
        </p:txBody>
      </p:sp>
      <p:sp>
        <p:nvSpPr>
          <p:cNvPr id="11" name="Shape 9"/>
          <p:cNvSpPr/>
          <p:nvPr/>
        </p:nvSpPr>
        <p:spPr>
          <a:xfrm>
            <a:off x="5806440" y="1280160"/>
            <a:ext cx="2560320" cy="607423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5852160" y="1335024"/>
            <a:ext cx="246888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評価</a:t>
            </a:r>
            <a:endParaRPr lang="en-US" sz="870" dirty="0"/>
          </a:p>
        </p:txBody>
      </p:sp>
      <p:sp>
        <p:nvSpPr>
          <p:cNvPr id="13" name="Shape 11"/>
          <p:cNvSpPr/>
          <p:nvPr/>
        </p:nvSpPr>
        <p:spPr>
          <a:xfrm>
            <a:off x="685800" y="1887583"/>
            <a:ext cx="256032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31520" y="1933303"/>
            <a:ext cx="246888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主なリスク</a:t>
            </a:r>
            <a:endParaRPr lang="en-US" sz="820" dirty="0"/>
          </a:p>
        </p:txBody>
      </p:sp>
      <p:sp>
        <p:nvSpPr>
          <p:cNvPr id="15" name="Shape 13"/>
          <p:cNvSpPr/>
          <p:nvPr/>
        </p:nvSpPr>
        <p:spPr>
          <a:xfrm>
            <a:off x="3246120" y="1887583"/>
            <a:ext cx="256032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3291840" y="1933303"/>
            <a:ext cx="246888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＿＿＿＿＿＿＿＿＿＿</a:t>
            </a:r>
            <a:endParaRPr lang="en-US" sz="820" dirty="0"/>
          </a:p>
        </p:txBody>
      </p:sp>
      <p:sp>
        <p:nvSpPr>
          <p:cNvPr id="17" name="Shape 15"/>
          <p:cNvSpPr/>
          <p:nvPr/>
        </p:nvSpPr>
        <p:spPr>
          <a:xfrm>
            <a:off x="5806440" y="1887583"/>
            <a:ext cx="256032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852160" y="1933303"/>
            <a:ext cx="246888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分かりやすい / 普通 / 理不尽</a:t>
            </a:r>
            <a:endParaRPr lang="en-US" sz="820" dirty="0"/>
          </a:p>
        </p:txBody>
      </p:sp>
      <p:sp>
        <p:nvSpPr>
          <p:cNvPr id="19" name="Shape 17"/>
          <p:cNvSpPr/>
          <p:nvPr/>
        </p:nvSpPr>
        <p:spPr>
          <a:xfrm>
            <a:off x="685800" y="2495006"/>
            <a:ext cx="256032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31520" y="2540726"/>
            <a:ext cx="246888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失敗条件</a:t>
            </a:r>
            <a:endParaRPr lang="en-US" sz="820" dirty="0"/>
          </a:p>
        </p:txBody>
      </p:sp>
      <p:sp>
        <p:nvSpPr>
          <p:cNvPr id="21" name="Shape 19"/>
          <p:cNvSpPr/>
          <p:nvPr/>
        </p:nvSpPr>
        <p:spPr>
          <a:xfrm>
            <a:off x="3246120" y="2495006"/>
            <a:ext cx="256032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3291840" y="2540726"/>
            <a:ext cx="246888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＿＿＿＿＿＿＿＿＿＿</a:t>
            </a:r>
            <a:endParaRPr lang="en-US" sz="820" dirty="0"/>
          </a:p>
        </p:txBody>
      </p:sp>
      <p:sp>
        <p:nvSpPr>
          <p:cNvPr id="23" name="Shape 21"/>
          <p:cNvSpPr/>
          <p:nvPr/>
        </p:nvSpPr>
        <p:spPr>
          <a:xfrm>
            <a:off x="5806440" y="2495006"/>
            <a:ext cx="256032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5852160" y="2540726"/>
            <a:ext cx="246888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納得できる / 普通 / 理不尽</a:t>
            </a:r>
            <a:endParaRPr lang="en-US" sz="820" dirty="0"/>
          </a:p>
        </p:txBody>
      </p:sp>
      <p:sp>
        <p:nvSpPr>
          <p:cNvPr id="25" name="Shape 23"/>
          <p:cNvSpPr/>
          <p:nvPr/>
        </p:nvSpPr>
        <p:spPr>
          <a:xfrm>
            <a:off x="685800" y="3102429"/>
            <a:ext cx="256032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31520" y="3148149"/>
            <a:ext cx="246888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失敗で失うもの</a:t>
            </a:r>
            <a:endParaRPr lang="en-US" sz="820" dirty="0"/>
          </a:p>
        </p:txBody>
      </p:sp>
      <p:sp>
        <p:nvSpPr>
          <p:cNvPr id="27" name="Shape 25"/>
          <p:cNvSpPr/>
          <p:nvPr/>
        </p:nvSpPr>
        <p:spPr>
          <a:xfrm>
            <a:off x="3246120" y="3102429"/>
            <a:ext cx="256032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3291840" y="3148149"/>
            <a:ext cx="246888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＿＿＿＿＿＿＿＿＿＿</a:t>
            </a:r>
            <a:endParaRPr lang="en-US" sz="820" dirty="0"/>
          </a:p>
        </p:txBody>
      </p:sp>
      <p:sp>
        <p:nvSpPr>
          <p:cNvPr id="29" name="Shape 27"/>
          <p:cNvSpPr/>
          <p:nvPr/>
        </p:nvSpPr>
        <p:spPr>
          <a:xfrm>
            <a:off x="5806440" y="3102429"/>
            <a:ext cx="256032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5852160" y="3148149"/>
            <a:ext cx="246888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重い / ちょうどよい / 軽い</a:t>
            </a:r>
            <a:endParaRPr lang="en-US" sz="820" dirty="0"/>
          </a:p>
        </p:txBody>
      </p:sp>
      <p:sp>
        <p:nvSpPr>
          <p:cNvPr id="31" name="Shape 29"/>
          <p:cNvSpPr/>
          <p:nvPr/>
        </p:nvSpPr>
        <p:spPr>
          <a:xfrm>
            <a:off x="685800" y="3709851"/>
            <a:ext cx="256032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731520" y="3755571"/>
            <a:ext cx="246888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難しくなる理由</a:t>
            </a:r>
            <a:endParaRPr lang="en-US" sz="820" dirty="0"/>
          </a:p>
        </p:txBody>
      </p:sp>
      <p:sp>
        <p:nvSpPr>
          <p:cNvPr id="33" name="Shape 31"/>
          <p:cNvSpPr/>
          <p:nvPr/>
        </p:nvSpPr>
        <p:spPr>
          <a:xfrm>
            <a:off x="3246120" y="3709851"/>
            <a:ext cx="256032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3291840" y="3755571"/>
            <a:ext cx="246888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＿＿＿＿＿＿＿＿＿＿</a:t>
            </a:r>
            <a:endParaRPr lang="en-US" sz="820" dirty="0"/>
          </a:p>
        </p:txBody>
      </p:sp>
      <p:sp>
        <p:nvSpPr>
          <p:cNvPr id="35" name="Shape 33"/>
          <p:cNvSpPr/>
          <p:nvPr/>
        </p:nvSpPr>
        <p:spPr>
          <a:xfrm>
            <a:off x="5806440" y="3709851"/>
            <a:ext cx="256032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5852160" y="3755571"/>
            <a:ext cx="246888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良い / 普通 / 弱い</a:t>
            </a:r>
            <a:endParaRPr lang="en-US" sz="820" dirty="0"/>
          </a:p>
        </p:txBody>
      </p:sp>
      <p:sp>
        <p:nvSpPr>
          <p:cNvPr id="37" name="Shape 35"/>
          <p:cNvSpPr/>
          <p:nvPr/>
        </p:nvSpPr>
        <p:spPr>
          <a:xfrm>
            <a:off x="685800" y="4317274"/>
            <a:ext cx="256032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8" name="Text 36"/>
          <p:cNvSpPr/>
          <p:nvPr/>
        </p:nvSpPr>
        <p:spPr>
          <a:xfrm>
            <a:off x="731520" y="4362994"/>
            <a:ext cx="246888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上達を感じる場面</a:t>
            </a:r>
            <a:endParaRPr lang="en-US" sz="820" dirty="0"/>
          </a:p>
        </p:txBody>
      </p:sp>
      <p:sp>
        <p:nvSpPr>
          <p:cNvPr id="39" name="Shape 37"/>
          <p:cNvSpPr/>
          <p:nvPr/>
        </p:nvSpPr>
        <p:spPr>
          <a:xfrm>
            <a:off x="3246120" y="4317274"/>
            <a:ext cx="256032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0" name="Text 38"/>
          <p:cNvSpPr/>
          <p:nvPr/>
        </p:nvSpPr>
        <p:spPr>
          <a:xfrm>
            <a:off x="3291840" y="4362994"/>
            <a:ext cx="246888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＿＿＿＿＿＿＿＿＿＿</a:t>
            </a:r>
            <a:endParaRPr lang="en-US" sz="820" dirty="0"/>
          </a:p>
        </p:txBody>
      </p:sp>
      <p:sp>
        <p:nvSpPr>
          <p:cNvPr id="41" name="Shape 39"/>
          <p:cNvSpPr/>
          <p:nvPr/>
        </p:nvSpPr>
        <p:spPr>
          <a:xfrm>
            <a:off x="5806440" y="4317274"/>
            <a:ext cx="256032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5852160" y="4362994"/>
            <a:ext cx="246888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多い / 普通 / 少ない</a:t>
            </a:r>
            <a:endParaRPr lang="en-US" sz="820" dirty="0"/>
          </a:p>
        </p:txBody>
      </p:sp>
      <p:sp>
        <p:nvSpPr>
          <p:cNvPr id="43" name="Shape 41"/>
          <p:cNvSpPr/>
          <p:nvPr/>
        </p:nvSpPr>
        <p:spPr>
          <a:xfrm>
            <a:off x="685800" y="4924697"/>
            <a:ext cx="256032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4" name="Text 42"/>
          <p:cNvSpPr/>
          <p:nvPr/>
        </p:nvSpPr>
        <p:spPr>
          <a:xfrm>
            <a:off x="731520" y="4970417"/>
            <a:ext cx="246888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バランス調整の工夫</a:t>
            </a:r>
            <a:endParaRPr lang="en-US" sz="820" dirty="0"/>
          </a:p>
        </p:txBody>
      </p:sp>
      <p:sp>
        <p:nvSpPr>
          <p:cNvPr id="45" name="Shape 43"/>
          <p:cNvSpPr/>
          <p:nvPr/>
        </p:nvSpPr>
        <p:spPr>
          <a:xfrm>
            <a:off x="3246120" y="4924697"/>
            <a:ext cx="256032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6" name="Text 44"/>
          <p:cNvSpPr/>
          <p:nvPr/>
        </p:nvSpPr>
        <p:spPr>
          <a:xfrm>
            <a:off x="3291840" y="4970417"/>
            <a:ext cx="246888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＿＿＿＿＿＿＿＿＿＿</a:t>
            </a:r>
            <a:endParaRPr lang="en-US" sz="820" dirty="0"/>
          </a:p>
        </p:txBody>
      </p:sp>
      <p:sp>
        <p:nvSpPr>
          <p:cNvPr id="47" name="Shape 45"/>
          <p:cNvSpPr/>
          <p:nvPr/>
        </p:nvSpPr>
        <p:spPr>
          <a:xfrm>
            <a:off x="5806440" y="4924697"/>
            <a:ext cx="256032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8" name="Text 46"/>
          <p:cNvSpPr/>
          <p:nvPr/>
        </p:nvSpPr>
        <p:spPr>
          <a:xfrm>
            <a:off x="5852160" y="4970417"/>
            <a:ext cx="246888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良い / 普通 / 弱い</a:t>
            </a:r>
            <a:endParaRPr lang="en-US" sz="820" dirty="0"/>
          </a:p>
        </p:txBody>
      </p:sp>
      <p:sp>
        <p:nvSpPr>
          <p:cNvPr id="49" name="Shape 47"/>
          <p:cNvSpPr/>
          <p:nvPr/>
        </p:nvSpPr>
        <p:spPr>
          <a:xfrm>
            <a:off x="8641080" y="1280160"/>
            <a:ext cx="2697480" cy="4206240"/>
          </a:xfrm>
          <a:prstGeom prst="roundRect">
            <a:avLst>
              <a:gd name="adj" fmla="val 2373"/>
            </a:avLst>
          </a:prstGeom>
          <a:solidFill>
            <a:srgbClr val="FFF9E6"/>
          </a:solidFill>
          <a:ln w="12700">
            <a:solidFill>
              <a:srgbClr val="E8D18D"/>
            </a:solidFill>
            <a:prstDash val="solid"/>
          </a:ln>
        </p:spPr>
      </p:sp>
      <p:sp>
        <p:nvSpPr>
          <p:cNvPr id="50" name="Text 48"/>
          <p:cNvSpPr/>
          <p:nvPr/>
        </p:nvSpPr>
        <p:spPr>
          <a:xfrm>
            <a:off x="8750808" y="1353312"/>
            <a:ext cx="247802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A5A00"/>
                </a:solidFill>
              </a:rPr>
              <a:t>書くときのヒント</a:t>
            </a:r>
            <a:endParaRPr lang="en-US" sz="950" dirty="0"/>
          </a:p>
        </p:txBody>
      </p:sp>
      <p:sp>
        <p:nvSpPr>
          <p:cNvPr id="51" name="Text 49"/>
          <p:cNvSpPr/>
          <p:nvPr/>
        </p:nvSpPr>
        <p:spPr>
          <a:xfrm>
            <a:off x="8750808" y="1609344"/>
            <a:ext cx="2478024" cy="378561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11827"/>
                </a:solidFill>
              </a:rPr>
              <a:t>ゲームは報酬だけでなく、リスクがあるから面白くなる。</a:t>
            </a:r>
            <a:endParaRPr lang="en-US" sz="910" dirty="0"/>
          </a:p>
          <a:p>
            <a:pPr indent="0" marL="0">
              <a:buNone/>
            </a:pPr>
            <a:endParaRPr lang="en-US" sz="910" dirty="0"/>
          </a:p>
          <a:p>
            <a:pPr indent="0" marL="0">
              <a:buNone/>
            </a:pPr>
            <a:r>
              <a:rPr lang="en-US" sz="910" dirty="0">
                <a:solidFill>
                  <a:srgbClr val="111827"/>
                </a:solidFill>
              </a:rPr>
              <a:t>ただし、失敗理由が分からないと理不尽に感じる。</a:t>
            </a:r>
            <a:endParaRPr lang="en-US" sz="910" dirty="0"/>
          </a:p>
          <a:p>
            <a:pPr indent="0" marL="0">
              <a:buNone/>
            </a:pPr>
            <a:endParaRPr lang="en-US" sz="910" dirty="0"/>
          </a:p>
          <a:p>
            <a:pPr indent="0" marL="0">
              <a:buNone/>
            </a:pPr>
            <a:r>
              <a:rPr lang="en-US" sz="910" dirty="0">
                <a:solidFill>
                  <a:srgbClr val="111827"/>
                </a:solidFill>
              </a:rPr>
              <a:t>「難しい」と「理不尽」は分けて考える。</a:t>
            </a:r>
            <a:endParaRPr lang="en-US" sz="910" dirty="0"/>
          </a:p>
        </p:txBody>
      </p:sp>
      <p:sp>
        <p:nvSpPr>
          <p:cNvPr id="52" name="Text 50"/>
          <p:cNvSpPr/>
          <p:nvPr/>
        </p:nvSpPr>
        <p:spPr>
          <a:xfrm>
            <a:off x="502920" y="6656832"/>
            <a:ext cx="38404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4B5563"/>
                </a:solidFill>
              </a:rPr>
              <a:t>ゲーム研究 最終まとめPPT｜6</a:t>
            </a:r>
            <a:endParaRPr lang="en-US" sz="7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2F5D8C"/>
          </a:solidFill>
          <a:ln w="12700">
            <a:solidFill>
              <a:srgbClr val="2F5D8C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6629400"/>
            <a:ext cx="12191695" cy="228600"/>
          </a:xfrm>
          <a:prstGeom prst="rect">
            <a:avLst/>
          </a:prstGeom>
          <a:solidFill>
            <a:srgbClr val="EEF3F8"/>
          </a:solidFill>
          <a:ln w="12700">
            <a:solidFill>
              <a:srgbClr val="EEF3F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347472"/>
            <a:ext cx="10515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6. 操作・入力から出力まで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530352" y="786384"/>
            <a:ext cx="10607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4B5563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入力すると、ゲーム内で何が処理され、何が返ってくるかを書く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822960" y="1234440"/>
            <a:ext cx="5257800" cy="4526280"/>
          </a:xfrm>
          <a:prstGeom prst="roundRect">
            <a:avLst>
              <a:gd name="adj" fmla="val 1414"/>
            </a:avLst>
          </a:prstGeom>
          <a:solidFill>
            <a:srgbClr val="F7F8FA"/>
          </a:solidFill>
          <a:ln w="12700">
            <a:solidFill>
              <a:srgbClr val="D5DDE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32688" y="1307592"/>
            <a:ext cx="50383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2F5D8C"/>
                </a:solidFill>
              </a:rPr>
              <a:t>操作1</a:t>
            </a:r>
            <a:endParaRPr lang="en-US" sz="950" dirty="0"/>
          </a:p>
        </p:txBody>
      </p:sp>
      <p:sp>
        <p:nvSpPr>
          <p:cNvPr id="9" name="Text 7"/>
          <p:cNvSpPr/>
          <p:nvPr/>
        </p:nvSpPr>
        <p:spPr>
          <a:xfrm>
            <a:off x="932688" y="1563624"/>
            <a:ext cx="5038344" cy="410565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100" dirty="0">
                <a:solidFill>
                  <a:srgbClr val="111827"/>
                </a:solidFill>
              </a:rPr>
              <a:t>入力：＿＿＿＿＿＿＿＿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11827"/>
                </a:solidFill>
              </a:rPr>
              <a:t>↓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11827"/>
                </a:solidFill>
              </a:rPr>
              <a:t>ゲーム内の処理：＿＿＿＿＿＿＿＿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11827"/>
                </a:solidFill>
              </a:rPr>
              <a:t>↓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11827"/>
                </a:solidFill>
              </a:rPr>
              <a:t>出力：＿＿＿＿＿＿＿＿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11827"/>
                </a:solidFill>
              </a:rPr>
              <a:t>↓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11827"/>
                </a:solidFill>
              </a:rPr>
              <a:t>視覚FB：＿＿＿＿＿＿＿＿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11827"/>
                </a:solidFill>
              </a:rPr>
              <a:t>聴覚FB：＿＿＿＿＿＿＿＿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11827"/>
                </a:solidFill>
              </a:rPr>
              <a:t>触覚FB：＿＿＿＿＿＿＿＿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11827"/>
                </a:solidFill>
              </a:rPr>
              <a:t>↓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11827"/>
                </a:solidFill>
              </a:rPr>
              <a:t>プレイヤーの理解：＿＿＿＿＿＿＿＿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6263640" y="1234440"/>
            <a:ext cx="5257800" cy="4526280"/>
          </a:xfrm>
          <a:prstGeom prst="roundRect">
            <a:avLst>
              <a:gd name="adj" fmla="val 1414"/>
            </a:avLst>
          </a:prstGeom>
          <a:solidFill>
            <a:srgbClr val="F7F8FA"/>
          </a:solidFill>
          <a:ln w="12700">
            <a:solidFill>
              <a:srgbClr val="D5DDE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373368" y="1307592"/>
            <a:ext cx="50383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2F5D8C"/>
                </a:solidFill>
              </a:rPr>
              <a:t>操作2</a:t>
            </a:r>
            <a:endParaRPr lang="en-US" sz="950" dirty="0"/>
          </a:p>
        </p:txBody>
      </p:sp>
      <p:sp>
        <p:nvSpPr>
          <p:cNvPr id="12" name="Text 10"/>
          <p:cNvSpPr/>
          <p:nvPr/>
        </p:nvSpPr>
        <p:spPr>
          <a:xfrm>
            <a:off x="6373368" y="1563624"/>
            <a:ext cx="5038344" cy="410565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100" dirty="0">
                <a:solidFill>
                  <a:srgbClr val="111827"/>
                </a:solidFill>
              </a:rPr>
              <a:t>入力：＿＿＿＿＿＿＿＿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11827"/>
                </a:solidFill>
              </a:rPr>
              <a:t>↓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11827"/>
                </a:solidFill>
              </a:rPr>
              <a:t>ゲーム内の処理：＿＿＿＿＿＿＿＿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11827"/>
                </a:solidFill>
              </a:rPr>
              <a:t>↓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11827"/>
                </a:solidFill>
              </a:rPr>
              <a:t>出力：＿＿＿＿＿＿＿＿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11827"/>
                </a:solidFill>
              </a:rPr>
              <a:t>↓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11827"/>
                </a:solidFill>
              </a:rPr>
              <a:t>視覚FB：＿＿＿＿＿＿＿＿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11827"/>
                </a:solidFill>
              </a:rPr>
              <a:t>聴覚FB：＿＿＿＿＿＿＿＿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11827"/>
                </a:solidFill>
              </a:rPr>
              <a:t>触覚FB：＿＿＿＿＿＿＿＿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11827"/>
                </a:solidFill>
              </a:rPr>
              <a:t>↓</a:t>
            </a:r>
            <a:endParaRPr lang="en-US" sz="1100" dirty="0"/>
          </a:p>
          <a:p>
            <a:pPr indent="0" marL="0">
              <a:buNone/>
            </a:pPr>
            <a:r>
              <a:rPr lang="en-US" sz="1100" dirty="0">
                <a:solidFill>
                  <a:srgbClr val="111827"/>
                </a:solidFill>
              </a:rPr>
              <a:t>プレイヤーの理解：＿＿＿＿＿＿＿＿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502920" y="6656832"/>
            <a:ext cx="38404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4B5563"/>
                </a:solidFill>
              </a:rPr>
              <a:t>ゲーム研究 最終まとめPPT｜7</a:t>
            </a:r>
            <a:endParaRPr lang="en-US" sz="7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2F5D8C"/>
          </a:solidFill>
          <a:ln w="12700">
            <a:solidFill>
              <a:srgbClr val="2F5D8C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6629400"/>
            <a:ext cx="12191695" cy="228600"/>
          </a:xfrm>
          <a:prstGeom prst="rect">
            <a:avLst/>
          </a:prstGeom>
          <a:solidFill>
            <a:srgbClr val="EEF3F8"/>
          </a:solidFill>
          <a:ln w="12700">
            <a:solidFill>
              <a:srgbClr val="EEF3F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347472"/>
            <a:ext cx="10515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7. フィードバックの整理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530352" y="786384"/>
            <a:ext cx="10607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4B5563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視覚・聴覚・触覚に分けて、何を伝えているかを書く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640080" y="1234440"/>
            <a:ext cx="2194560" cy="693420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85800" y="1289304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場面</a:t>
            </a:r>
            <a:endParaRPr lang="en-US" sz="870" dirty="0"/>
          </a:p>
        </p:txBody>
      </p:sp>
      <p:sp>
        <p:nvSpPr>
          <p:cNvPr id="9" name="Shape 7"/>
          <p:cNvSpPr/>
          <p:nvPr/>
        </p:nvSpPr>
        <p:spPr>
          <a:xfrm>
            <a:off x="2834640" y="1234440"/>
            <a:ext cx="2194560" cy="693420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2880360" y="1289304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視覚</a:t>
            </a:r>
            <a:endParaRPr lang="en-US" sz="870" dirty="0"/>
          </a:p>
        </p:txBody>
      </p:sp>
      <p:sp>
        <p:nvSpPr>
          <p:cNvPr id="11" name="Shape 9"/>
          <p:cNvSpPr/>
          <p:nvPr/>
        </p:nvSpPr>
        <p:spPr>
          <a:xfrm>
            <a:off x="5029200" y="1234440"/>
            <a:ext cx="2194560" cy="693420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5074920" y="1289304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聴覚</a:t>
            </a:r>
            <a:endParaRPr lang="en-US" sz="870" dirty="0"/>
          </a:p>
        </p:txBody>
      </p:sp>
      <p:sp>
        <p:nvSpPr>
          <p:cNvPr id="13" name="Shape 11"/>
          <p:cNvSpPr/>
          <p:nvPr/>
        </p:nvSpPr>
        <p:spPr>
          <a:xfrm>
            <a:off x="7223760" y="1234440"/>
            <a:ext cx="2194560" cy="693420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269480" y="1289304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触覚</a:t>
            </a:r>
            <a:endParaRPr lang="en-US" sz="870" dirty="0"/>
          </a:p>
        </p:txBody>
      </p:sp>
      <p:sp>
        <p:nvSpPr>
          <p:cNvPr id="15" name="Shape 13"/>
          <p:cNvSpPr/>
          <p:nvPr/>
        </p:nvSpPr>
        <p:spPr>
          <a:xfrm>
            <a:off x="9418320" y="1234440"/>
            <a:ext cx="2194560" cy="693420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9464040" y="1289304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伝えていること</a:t>
            </a:r>
            <a:endParaRPr lang="en-US" sz="870" dirty="0"/>
          </a:p>
        </p:txBody>
      </p:sp>
      <p:sp>
        <p:nvSpPr>
          <p:cNvPr id="17" name="Shape 15"/>
          <p:cNvSpPr/>
          <p:nvPr/>
        </p:nvSpPr>
        <p:spPr>
          <a:xfrm>
            <a:off x="640080" y="1927860"/>
            <a:ext cx="2194560" cy="69342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85800" y="197358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成功したとき</a:t>
            </a:r>
            <a:endParaRPr lang="en-US" sz="820" dirty="0"/>
          </a:p>
        </p:txBody>
      </p:sp>
      <p:sp>
        <p:nvSpPr>
          <p:cNvPr id="19" name="Shape 17"/>
          <p:cNvSpPr/>
          <p:nvPr/>
        </p:nvSpPr>
        <p:spPr>
          <a:xfrm>
            <a:off x="2834640" y="1927860"/>
            <a:ext cx="2194560" cy="69342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2880360" y="197358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21" name="Shape 19"/>
          <p:cNvSpPr/>
          <p:nvPr/>
        </p:nvSpPr>
        <p:spPr>
          <a:xfrm>
            <a:off x="5029200" y="1927860"/>
            <a:ext cx="2194560" cy="69342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5074920" y="197358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23" name="Shape 21"/>
          <p:cNvSpPr/>
          <p:nvPr/>
        </p:nvSpPr>
        <p:spPr>
          <a:xfrm>
            <a:off x="7223760" y="1927860"/>
            <a:ext cx="2194560" cy="69342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7269480" y="197358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25" name="Shape 23"/>
          <p:cNvSpPr/>
          <p:nvPr/>
        </p:nvSpPr>
        <p:spPr>
          <a:xfrm>
            <a:off x="9418320" y="1927860"/>
            <a:ext cx="2194560" cy="69342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9464040" y="197358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27" name="Shape 25"/>
          <p:cNvSpPr/>
          <p:nvPr/>
        </p:nvSpPr>
        <p:spPr>
          <a:xfrm>
            <a:off x="640080" y="2621280"/>
            <a:ext cx="2194560" cy="69342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685800" y="266700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失敗したとき</a:t>
            </a:r>
            <a:endParaRPr lang="en-US" sz="820" dirty="0"/>
          </a:p>
        </p:txBody>
      </p:sp>
      <p:sp>
        <p:nvSpPr>
          <p:cNvPr id="29" name="Shape 27"/>
          <p:cNvSpPr/>
          <p:nvPr/>
        </p:nvSpPr>
        <p:spPr>
          <a:xfrm>
            <a:off x="2834640" y="2621280"/>
            <a:ext cx="2194560" cy="69342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2880360" y="266700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31" name="Shape 29"/>
          <p:cNvSpPr/>
          <p:nvPr/>
        </p:nvSpPr>
        <p:spPr>
          <a:xfrm>
            <a:off x="5029200" y="2621280"/>
            <a:ext cx="2194560" cy="69342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5074920" y="266700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33" name="Shape 31"/>
          <p:cNvSpPr/>
          <p:nvPr/>
        </p:nvSpPr>
        <p:spPr>
          <a:xfrm>
            <a:off x="7223760" y="2621280"/>
            <a:ext cx="2194560" cy="69342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7269480" y="266700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35" name="Shape 33"/>
          <p:cNvSpPr/>
          <p:nvPr/>
        </p:nvSpPr>
        <p:spPr>
          <a:xfrm>
            <a:off x="9418320" y="2621280"/>
            <a:ext cx="2194560" cy="69342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9464040" y="266700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37" name="Shape 35"/>
          <p:cNvSpPr/>
          <p:nvPr/>
        </p:nvSpPr>
        <p:spPr>
          <a:xfrm>
            <a:off x="640080" y="3314700"/>
            <a:ext cx="2194560" cy="69342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8" name="Text 36"/>
          <p:cNvSpPr/>
          <p:nvPr/>
        </p:nvSpPr>
        <p:spPr>
          <a:xfrm>
            <a:off x="685800" y="336042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危険なとき</a:t>
            </a:r>
            <a:endParaRPr lang="en-US" sz="820" dirty="0"/>
          </a:p>
        </p:txBody>
      </p:sp>
      <p:sp>
        <p:nvSpPr>
          <p:cNvPr id="39" name="Shape 37"/>
          <p:cNvSpPr/>
          <p:nvPr/>
        </p:nvSpPr>
        <p:spPr>
          <a:xfrm>
            <a:off x="2834640" y="3314700"/>
            <a:ext cx="2194560" cy="69342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0" name="Text 38"/>
          <p:cNvSpPr/>
          <p:nvPr/>
        </p:nvSpPr>
        <p:spPr>
          <a:xfrm>
            <a:off x="2880360" y="336042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41" name="Shape 39"/>
          <p:cNvSpPr/>
          <p:nvPr/>
        </p:nvSpPr>
        <p:spPr>
          <a:xfrm>
            <a:off x="5029200" y="3314700"/>
            <a:ext cx="2194560" cy="69342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5074920" y="336042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43" name="Shape 41"/>
          <p:cNvSpPr/>
          <p:nvPr/>
        </p:nvSpPr>
        <p:spPr>
          <a:xfrm>
            <a:off x="7223760" y="3314700"/>
            <a:ext cx="2194560" cy="69342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4" name="Text 42"/>
          <p:cNvSpPr/>
          <p:nvPr/>
        </p:nvSpPr>
        <p:spPr>
          <a:xfrm>
            <a:off x="7269480" y="336042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45" name="Shape 43"/>
          <p:cNvSpPr/>
          <p:nvPr/>
        </p:nvSpPr>
        <p:spPr>
          <a:xfrm>
            <a:off x="9418320" y="3314700"/>
            <a:ext cx="2194560" cy="69342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6" name="Text 44"/>
          <p:cNvSpPr/>
          <p:nvPr/>
        </p:nvSpPr>
        <p:spPr>
          <a:xfrm>
            <a:off x="9464040" y="336042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47" name="Shape 45"/>
          <p:cNvSpPr/>
          <p:nvPr/>
        </p:nvSpPr>
        <p:spPr>
          <a:xfrm>
            <a:off x="640080" y="4008120"/>
            <a:ext cx="2194560" cy="69342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8" name="Text 46"/>
          <p:cNvSpPr/>
          <p:nvPr/>
        </p:nvSpPr>
        <p:spPr>
          <a:xfrm>
            <a:off x="685800" y="405384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報酬を得たとき</a:t>
            </a:r>
            <a:endParaRPr lang="en-US" sz="820" dirty="0"/>
          </a:p>
        </p:txBody>
      </p:sp>
      <p:sp>
        <p:nvSpPr>
          <p:cNvPr id="49" name="Shape 47"/>
          <p:cNvSpPr/>
          <p:nvPr/>
        </p:nvSpPr>
        <p:spPr>
          <a:xfrm>
            <a:off x="2834640" y="4008120"/>
            <a:ext cx="2194560" cy="69342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50" name="Text 48"/>
          <p:cNvSpPr/>
          <p:nvPr/>
        </p:nvSpPr>
        <p:spPr>
          <a:xfrm>
            <a:off x="2880360" y="405384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51" name="Shape 49"/>
          <p:cNvSpPr/>
          <p:nvPr/>
        </p:nvSpPr>
        <p:spPr>
          <a:xfrm>
            <a:off x="5029200" y="4008120"/>
            <a:ext cx="2194560" cy="69342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52" name="Text 50"/>
          <p:cNvSpPr/>
          <p:nvPr/>
        </p:nvSpPr>
        <p:spPr>
          <a:xfrm>
            <a:off x="5074920" y="405384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53" name="Shape 51"/>
          <p:cNvSpPr/>
          <p:nvPr/>
        </p:nvSpPr>
        <p:spPr>
          <a:xfrm>
            <a:off x="7223760" y="4008120"/>
            <a:ext cx="2194560" cy="69342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54" name="Text 52"/>
          <p:cNvSpPr/>
          <p:nvPr/>
        </p:nvSpPr>
        <p:spPr>
          <a:xfrm>
            <a:off x="7269480" y="405384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55" name="Shape 53"/>
          <p:cNvSpPr/>
          <p:nvPr/>
        </p:nvSpPr>
        <p:spPr>
          <a:xfrm>
            <a:off x="9418320" y="4008120"/>
            <a:ext cx="2194560" cy="69342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56" name="Text 54"/>
          <p:cNvSpPr/>
          <p:nvPr/>
        </p:nvSpPr>
        <p:spPr>
          <a:xfrm>
            <a:off x="9464040" y="405384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57" name="Shape 55"/>
          <p:cNvSpPr/>
          <p:nvPr/>
        </p:nvSpPr>
        <p:spPr>
          <a:xfrm>
            <a:off x="640080" y="4701540"/>
            <a:ext cx="2194560" cy="69342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58" name="Text 56"/>
          <p:cNvSpPr/>
          <p:nvPr/>
        </p:nvSpPr>
        <p:spPr>
          <a:xfrm>
            <a:off x="685800" y="474726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状態が変わったとき</a:t>
            </a:r>
            <a:endParaRPr lang="en-US" sz="820" dirty="0"/>
          </a:p>
        </p:txBody>
      </p:sp>
      <p:sp>
        <p:nvSpPr>
          <p:cNvPr id="59" name="Shape 57"/>
          <p:cNvSpPr/>
          <p:nvPr/>
        </p:nvSpPr>
        <p:spPr>
          <a:xfrm>
            <a:off x="2834640" y="4701540"/>
            <a:ext cx="2194560" cy="69342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60" name="Text 58"/>
          <p:cNvSpPr/>
          <p:nvPr/>
        </p:nvSpPr>
        <p:spPr>
          <a:xfrm>
            <a:off x="2880360" y="474726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61" name="Shape 59"/>
          <p:cNvSpPr/>
          <p:nvPr/>
        </p:nvSpPr>
        <p:spPr>
          <a:xfrm>
            <a:off x="5029200" y="4701540"/>
            <a:ext cx="2194560" cy="69342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62" name="Text 60"/>
          <p:cNvSpPr/>
          <p:nvPr/>
        </p:nvSpPr>
        <p:spPr>
          <a:xfrm>
            <a:off x="5074920" y="474726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63" name="Shape 61"/>
          <p:cNvSpPr/>
          <p:nvPr/>
        </p:nvSpPr>
        <p:spPr>
          <a:xfrm>
            <a:off x="7223760" y="4701540"/>
            <a:ext cx="2194560" cy="69342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64" name="Text 62"/>
          <p:cNvSpPr/>
          <p:nvPr/>
        </p:nvSpPr>
        <p:spPr>
          <a:xfrm>
            <a:off x="7269480" y="474726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65" name="Shape 63"/>
          <p:cNvSpPr/>
          <p:nvPr/>
        </p:nvSpPr>
        <p:spPr>
          <a:xfrm>
            <a:off x="9418320" y="4701540"/>
            <a:ext cx="2194560" cy="69342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66" name="Text 64"/>
          <p:cNvSpPr/>
          <p:nvPr/>
        </p:nvSpPr>
        <p:spPr>
          <a:xfrm>
            <a:off x="9464040" y="4747260"/>
            <a:ext cx="2103120" cy="6019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67" name="Shape 65"/>
          <p:cNvSpPr/>
          <p:nvPr/>
        </p:nvSpPr>
        <p:spPr>
          <a:xfrm>
            <a:off x="822960" y="5532120"/>
            <a:ext cx="10607040" cy="502920"/>
          </a:xfrm>
          <a:prstGeom prst="roundRect">
            <a:avLst>
              <a:gd name="adj" fmla="val 12727"/>
            </a:avLst>
          </a:prstGeom>
          <a:solidFill>
            <a:srgbClr val="FFF9E6"/>
          </a:solidFill>
          <a:ln w="12700">
            <a:solidFill>
              <a:srgbClr val="E8D18D"/>
            </a:solidFill>
            <a:prstDash val="solid"/>
          </a:ln>
        </p:spPr>
      </p:sp>
      <p:sp>
        <p:nvSpPr>
          <p:cNvPr id="68" name="Text 66"/>
          <p:cNvSpPr/>
          <p:nvPr/>
        </p:nvSpPr>
        <p:spPr>
          <a:xfrm>
            <a:off x="932688" y="5605272"/>
            <a:ext cx="1038758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A5A00"/>
                </a:solidFill>
              </a:rPr>
              <a:t>注意</a:t>
            </a:r>
            <a:endParaRPr lang="en-US" sz="950" dirty="0"/>
          </a:p>
        </p:txBody>
      </p:sp>
      <p:sp>
        <p:nvSpPr>
          <p:cNvPr id="69" name="Text 67"/>
          <p:cNvSpPr/>
          <p:nvPr/>
        </p:nvSpPr>
        <p:spPr>
          <a:xfrm>
            <a:off x="932688" y="5861304"/>
            <a:ext cx="10387584" cy="8229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111827"/>
                </a:solidFill>
              </a:rPr>
              <a:t>「光る」「音が鳴る」で終わらせず、それが成功・失敗・危険・報酬のどれを伝えているのかまで書く。</a:t>
            </a:r>
            <a:endParaRPr lang="en-US" sz="1050" dirty="0"/>
          </a:p>
        </p:txBody>
      </p:sp>
      <p:sp>
        <p:nvSpPr>
          <p:cNvPr id="70" name="Text 68"/>
          <p:cNvSpPr/>
          <p:nvPr/>
        </p:nvSpPr>
        <p:spPr>
          <a:xfrm>
            <a:off x="502920" y="6656832"/>
            <a:ext cx="38404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4B5563"/>
                </a:solidFill>
              </a:rPr>
              <a:t>ゲーム研究 最終まとめPPT｜8</a:t>
            </a:r>
            <a:endParaRPr lang="en-US" sz="7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2F5D8C"/>
          </a:solidFill>
          <a:ln w="12700">
            <a:solidFill>
              <a:srgbClr val="2F5D8C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6629400"/>
            <a:ext cx="12191695" cy="228600"/>
          </a:xfrm>
          <a:prstGeom prst="rect">
            <a:avLst/>
          </a:prstGeom>
          <a:solidFill>
            <a:srgbClr val="EEF3F8"/>
          </a:solidFill>
          <a:ln w="12700">
            <a:solidFill>
              <a:srgbClr val="EEF3F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347472"/>
            <a:ext cx="10515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8. UI・情報提示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530352" y="786384"/>
            <a:ext cx="10607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4B5563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プレイヤーが判断するために、どんな情報を見せているかを書く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685800" y="1280160"/>
            <a:ext cx="2000250" cy="607423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31520" y="1335024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UI要素</a:t>
            </a:r>
            <a:endParaRPr lang="en-US" sz="870" dirty="0"/>
          </a:p>
        </p:txBody>
      </p:sp>
      <p:sp>
        <p:nvSpPr>
          <p:cNvPr id="9" name="Shape 7"/>
          <p:cNvSpPr/>
          <p:nvPr/>
        </p:nvSpPr>
        <p:spPr>
          <a:xfrm>
            <a:off x="2686050" y="1280160"/>
            <a:ext cx="2000250" cy="607423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2731770" y="1335024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何を伝えているか</a:t>
            </a:r>
            <a:endParaRPr lang="en-US" sz="870" dirty="0"/>
          </a:p>
        </p:txBody>
      </p:sp>
      <p:sp>
        <p:nvSpPr>
          <p:cNvPr id="11" name="Shape 9"/>
          <p:cNvSpPr/>
          <p:nvPr/>
        </p:nvSpPr>
        <p:spPr>
          <a:xfrm>
            <a:off x="4686300" y="1280160"/>
            <a:ext cx="2000250" cy="607423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732020" y="1335024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見やすさ</a:t>
            </a:r>
            <a:endParaRPr lang="en-US" sz="870" dirty="0"/>
          </a:p>
        </p:txBody>
      </p:sp>
      <p:sp>
        <p:nvSpPr>
          <p:cNvPr id="13" name="Shape 11"/>
          <p:cNvSpPr/>
          <p:nvPr/>
        </p:nvSpPr>
        <p:spPr>
          <a:xfrm>
            <a:off x="6686550" y="1280160"/>
            <a:ext cx="2000250" cy="607423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732270" y="1335024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判断への影響</a:t>
            </a:r>
            <a:endParaRPr lang="en-US" sz="870" dirty="0"/>
          </a:p>
        </p:txBody>
      </p:sp>
      <p:sp>
        <p:nvSpPr>
          <p:cNvPr id="15" name="Shape 13"/>
          <p:cNvSpPr/>
          <p:nvPr/>
        </p:nvSpPr>
        <p:spPr>
          <a:xfrm>
            <a:off x="685800" y="1887583"/>
            <a:ext cx="200025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31520" y="1933303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HP・体力</a:t>
            </a:r>
            <a:endParaRPr lang="en-US" sz="820" dirty="0"/>
          </a:p>
        </p:txBody>
      </p:sp>
      <p:sp>
        <p:nvSpPr>
          <p:cNvPr id="17" name="Shape 15"/>
          <p:cNvSpPr/>
          <p:nvPr/>
        </p:nvSpPr>
        <p:spPr>
          <a:xfrm>
            <a:off x="2686050" y="1887583"/>
            <a:ext cx="200025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2731770" y="1933303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19" name="Shape 17"/>
          <p:cNvSpPr/>
          <p:nvPr/>
        </p:nvSpPr>
        <p:spPr>
          <a:xfrm>
            <a:off x="4686300" y="1887583"/>
            <a:ext cx="200025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732020" y="1933303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良い / 普通 / 弱い</a:t>
            </a:r>
            <a:endParaRPr lang="en-US" sz="820" dirty="0"/>
          </a:p>
        </p:txBody>
      </p:sp>
      <p:sp>
        <p:nvSpPr>
          <p:cNvPr id="21" name="Shape 19"/>
          <p:cNvSpPr/>
          <p:nvPr/>
        </p:nvSpPr>
        <p:spPr>
          <a:xfrm>
            <a:off x="6686550" y="1887583"/>
            <a:ext cx="200025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6732270" y="1933303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23" name="Shape 21"/>
          <p:cNvSpPr/>
          <p:nvPr/>
        </p:nvSpPr>
        <p:spPr>
          <a:xfrm>
            <a:off x="685800" y="2495006"/>
            <a:ext cx="200025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731520" y="2540726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スコア</a:t>
            </a:r>
            <a:endParaRPr lang="en-US" sz="820" dirty="0"/>
          </a:p>
        </p:txBody>
      </p:sp>
      <p:sp>
        <p:nvSpPr>
          <p:cNvPr id="25" name="Shape 23"/>
          <p:cNvSpPr/>
          <p:nvPr/>
        </p:nvSpPr>
        <p:spPr>
          <a:xfrm>
            <a:off x="2686050" y="2495006"/>
            <a:ext cx="200025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2731770" y="2540726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27" name="Shape 25"/>
          <p:cNvSpPr/>
          <p:nvPr/>
        </p:nvSpPr>
        <p:spPr>
          <a:xfrm>
            <a:off x="4686300" y="2495006"/>
            <a:ext cx="200025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4732020" y="2540726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良い / 普通 / 弱い</a:t>
            </a:r>
            <a:endParaRPr lang="en-US" sz="820" dirty="0"/>
          </a:p>
        </p:txBody>
      </p:sp>
      <p:sp>
        <p:nvSpPr>
          <p:cNvPr id="29" name="Shape 27"/>
          <p:cNvSpPr/>
          <p:nvPr/>
        </p:nvSpPr>
        <p:spPr>
          <a:xfrm>
            <a:off x="6686550" y="2495006"/>
            <a:ext cx="200025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6732270" y="2540726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31" name="Shape 29"/>
          <p:cNvSpPr/>
          <p:nvPr/>
        </p:nvSpPr>
        <p:spPr>
          <a:xfrm>
            <a:off x="685800" y="3102429"/>
            <a:ext cx="200025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731520" y="3148149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残り時間</a:t>
            </a:r>
            <a:endParaRPr lang="en-US" sz="820" dirty="0"/>
          </a:p>
        </p:txBody>
      </p:sp>
      <p:sp>
        <p:nvSpPr>
          <p:cNvPr id="33" name="Shape 31"/>
          <p:cNvSpPr/>
          <p:nvPr/>
        </p:nvSpPr>
        <p:spPr>
          <a:xfrm>
            <a:off x="2686050" y="3102429"/>
            <a:ext cx="200025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2731770" y="3148149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35" name="Shape 33"/>
          <p:cNvSpPr/>
          <p:nvPr/>
        </p:nvSpPr>
        <p:spPr>
          <a:xfrm>
            <a:off x="4686300" y="3102429"/>
            <a:ext cx="200025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4732020" y="3148149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良い / 普通 / 弱い</a:t>
            </a:r>
            <a:endParaRPr lang="en-US" sz="820" dirty="0"/>
          </a:p>
        </p:txBody>
      </p:sp>
      <p:sp>
        <p:nvSpPr>
          <p:cNvPr id="37" name="Shape 35"/>
          <p:cNvSpPr/>
          <p:nvPr/>
        </p:nvSpPr>
        <p:spPr>
          <a:xfrm>
            <a:off x="6686550" y="3102429"/>
            <a:ext cx="200025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8" name="Text 36"/>
          <p:cNvSpPr/>
          <p:nvPr/>
        </p:nvSpPr>
        <p:spPr>
          <a:xfrm>
            <a:off x="6732270" y="3148149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39" name="Shape 37"/>
          <p:cNvSpPr/>
          <p:nvPr/>
        </p:nvSpPr>
        <p:spPr>
          <a:xfrm>
            <a:off x="685800" y="3709851"/>
            <a:ext cx="200025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0" name="Text 38"/>
          <p:cNvSpPr/>
          <p:nvPr/>
        </p:nvSpPr>
        <p:spPr>
          <a:xfrm>
            <a:off x="731520" y="3755571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マップ</a:t>
            </a:r>
            <a:endParaRPr lang="en-US" sz="820" dirty="0"/>
          </a:p>
        </p:txBody>
      </p:sp>
      <p:sp>
        <p:nvSpPr>
          <p:cNvPr id="41" name="Shape 39"/>
          <p:cNvSpPr/>
          <p:nvPr/>
        </p:nvSpPr>
        <p:spPr>
          <a:xfrm>
            <a:off x="2686050" y="3709851"/>
            <a:ext cx="200025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2731770" y="3755571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43" name="Shape 41"/>
          <p:cNvSpPr/>
          <p:nvPr/>
        </p:nvSpPr>
        <p:spPr>
          <a:xfrm>
            <a:off x="4686300" y="3709851"/>
            <a:ext cx="200025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4" name="Text 42"/>
          <p:cNvSpPr/>
          <p:nvPr/>
        </p:nvSpPr>
        <p:spPr>
          <a:xfrm>
            <a:off x="4732020" y="3755571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良い / 普通 / 弱い</a:t>
            </a:r>
            <a:endParaRPr lang="en-US" sz="820" dirty="0"/>
          </a:p>
        </p:txBody>
      </p:sp>
      <p:sp>
        <p:nvSpPr>
          <p:cNvPr id="45" name="Shape 43"/>
          <p:cNvSpPr/>
          <p:nvPr/>
        </p:nvSpPr>
        <p:spPr>
          <a:xfrm>
            <a:off x="6686550" y="3709851"/>
            <a:ext cx="200025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6" name="Text 44"/>
          <p:cNvSpPr/>
          <p:nvPr/>
        </p:nvSpPr>
        <p:spPr>
          <a:xfrm>
            <a:off x="6732270" y="3755571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47" name="Shape 45"/>
          <p:cNvSpPr/>
          <p:nvPr/>
        </p:nvSpPr>
        <p:spPr>
          <a:xfrm>
            <a:off x="685800" y="4317274"/>
            <a:ext cx="200025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8" name="Text 46"/>
          <p:cNvSpPr/>
          <p:nvPr/>
        </p:nvSpPr>
        <p:spPr>
          <a:xfrm>
            <a:off x="731520" y="4362994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アイコン・状態表示</a:t>
            </a:r>
            <a:endParaRPr lang="en-US" sz="820" dirty="0"/>
          </a:p>
        </p:txBody>
      </p:sp>
      <p:sp>
        <p:nvSpPr>
          <p:cNvPr id="49" name="Shape 47"/>
          <p:cNvSpPr/>
          <p:nvPr/>
        </p:nvSpPr>
        <p:spPr>
          <a:xfrm>
            <a:off x="2686050" y="4317274"/>
            <a:ext cx="200025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50" name="Text 48"/>
          <p:cNvSpPr/>
          <p:nvPr/>
        </p:nvSpPr>
        <p:spPr>
          <a:xfrm>
            <a:off x="2731770" y="4362994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51" name="Shape 49"/>
          <p:cNvSpPr/>
          <p:nvPr/>
        </p:nvSpPr>
        <p:spPr>
          <a:xfrm>
            <a:off x="4686300" y="4317274"/>
            <a:ext cx="200025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52" name="Text 50"/>
          <p:cNvSpPr/>
          <p:nvPr/>
        </p:nvSpPr>
        <p:spPr>
          <a:xfrm>
            <a:off x="4732020" y="4362994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良い / 普通 / 弱い</a:t>
            </a:r>
            <a:endParaRPr lang="en-US" sz="820" dirty="0"/>
          </a:p>
        </p:txBody>
      </p:sp>
      <p:sp>
        <p:nvSpPr>
          <p:cNvPr id="53" name="Shape 51"/>
          <p:cNvSpPr/>
          <p:nvPr/>
        </p:nvSpPr>
        <p:spPr>
          <a:xfrm>
            <a:off x="6686550" y="4317274"/>
            <a:ext cx="2000250" cy="607423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54" name="Text 52"/>
          <p:cNvSpPr/>
          <p:nvPr/>
        </p:nvSpPr>
        <p:spPr>
          <a:xfrm>
            <a:off x="6732270" y="4362994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55" name="Shape 53"/>
          <p:cNvSpPr/>
          <p:nvPr/>
        </p:nvSpPr>
        <p:spPr>
          <a:xfrm>
            <a:off x="685800" y="4924697"/>
            <a:ext cx="200025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56" name="Text 54"/>
          <p:cNvSpPr/>
          <p:nvPr/>
        </p:nvSpPr>
        <p:spPr>
          <a:xfrm>
            <a:off x="731520" y="4970417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ボタン表示・説明</a:t>
            </a:r>
            <a:endParaRPr lang="en-US" sz="820" dirty="0"/>
          </a:p>
        </p:txBody>
      </p:sp>
      <p:sp>
        <p:nvSpPr>
          <p:cNvPr id="57" name="Shape 55"/>
          <p:cNvSpPr/>
          <p:nvPr/>
        </p:nvSpPr>
        <p:spPr>
          <a:xfrm>
            <a:off x="2686050" y="4924697"/>
            <a:ext cx="200025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58" name="Text 56"/>
          <p:cNvSpPr/>
          <p:nvPr/>
        </p:nvSpPr>
        <p:spPr>
          <a:xfrm>
            <a:off x="2731770" y="4970417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59" name="Shape 57"/>
          <p:cNvSpPr/>
          <p:nvPr/>
        </p:nvSpPr>
        <p:spPr>
          <a:xfrm>
            <a:off x="4686300" y="4924697"/>
            <a:ext cx="200025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60" name="Text 58"/>
          <p:cNvSpPr/>
          <p:nvPr/>
        </p:nvSpPr>
        <p:spPr>
          <a:xfrm>
            <a:off x="4732020" y="4970417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良い / 普通 / 弱い</a:t>
            </a:r>
            <a:endParaRPr lang="en-US" sz="820" dirty="0"/>
          </a:p>
        </p:txBody>
      </p:sp>
      <p:sp>
        <p:nvSpPr>
          <p:cNvPr id="61" name="Shape 59"/>
          <p:cNvSpPr/>
          <p:nvPr/>
        </p:nvSpPr>
        <p:spPr>
          <a:xfrm>
            <a:off x="6686550" y="4924697"/>
            <a:ext cx="2000250" cy="607423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62" name="Text 60"/>
          <p:cNvSpPr/>
          <p:nvPr/>
        </p:nvSpPr>
        <p:spPr>
          <a:xfrm>
            <a:off x="6732270" y="4970417"/>
            <a:ext cx="1908810" cy="51598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63" name="Shape 61"/>
          <p:cNvSpPr/>
          <p:nvPr/>
        </p:nvSpPr>
        <p:spPr>
          <a:xfrm>
            <a:off x="8961120" y="1280160"/>
            <a:ext cx="2423160" cy="4251960"/>
          </a:xfrm>
          <a:prstGeom prst="roundRect">
            <a:avLst>
              <a:gd name="adj" fmla="val 2642"/>
            </a:avLst>
          </a:prstGeom>
          <a:solidFill>
            <a:srgbClr val="FFF9E6"/>
          </a:solidFill>
          <a:ln w="12700">
            <a:solidFill>
              <a:srgbClr val="E8D18D"/>
            </a:solidFill>
            <a:prstDash val="solid"/>
          </a:ln>
        </p:spPr>
      </p:sp>
      <p:sp>
        <p:nvSpPr>
          <p:cNvPr id="64" name="Text 62"/>
          <p:cNvSpPr/>
          <p:nvPr/>
        </p:nvSpPr>
        <p:spPr>
          <a:xfrm>
            <a:off x="9070848" y="1353312"/>
            <a:ext cx="220370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A5A00"/>
                </a:solidFill>
              </a:rPr>
              <a:t>書くときのヒント</a:t>
            </a:r>
            <a:endParaRPr lang="en-US" sz="950" dirty="0"/>
          </a:p>
        </p:txBody>
      </p:sp>
      <p:sp>
        <p:nvSpPr>
          <p:cNvPr id="65" name="Text 63"/>
          <p:cNvSpPr/>
          <p:nvPr/>
        </p:nvSpPr>
        <p:spPr>
          <a:xfrm>
            <a:off x="9070848" y="1609344"/>
            <a:ext cx="2203704" cy="383133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11827"/>
                </a:solidFill>
              </a:rPr>
              <a:t>UIはただの飾りではない。</a:t>
            </a:r>
            <a:endParaRPr lang="en-US" sz="910" dirty="0"/>
          </a:p>
          <a:p>
            <a:pPr indent="0" marL="0">
              <a:buNone/>
            </a:pPr>
            <a:endParaRPr lang="en-US" sz="910" dirty="0"/>
          </a:p>
          <a:p>
            <a:pPr indent="0" marL="0">
              <a:buNone/>
            </a:pPr>
            <a:r>
              <a:rPr lang="en-US" sz="910" dirty="0">
                <a:solidFill>
                  <a:srgbClr val="111827"/>
                </a:solidFill>
              </a:rPr>
              <a:t>HP、スコア、残り時間、マップ、状態異常などは、プレイヤーの判断材料になる。</a:t>
            </a:r>
            <a:endParaRPr lang="en-US" sz="910" dirty="0"/>
          </a:p>
          <a:p>
            <a:pPr indent="0" marL="0">
              <a:buNone/>
            </a:pPr>
            <a:endParaRPr lang="en-US" sz="910" dirty="0"/>
          </a:p>
          <a:p>
            <a:pPr indent="0" marL="0">
              <a:buNone/>
            </a:pPr>
            <a:r>
              <a:rPr lang="en-US" sz="910" dirty="0">
                <a:solidFill>
                  <a:srgbClr val="111827"/>
                </a:solidFill>
              </a:rPr>
              <a:t>「見やすいか」「必要な時に分かるか」を見る。</a:t>
            </a:r>
            <a:endParaRPr lang="en-US" sz="910" dirty="0"/>
          </a:p>
        </p:txBody>
      </p:sp>
      <p:sp>
        <p:nvSpPr>
          <p:cNvPr id="66" name="Text 64"/>
          <p:cNvSpPr/>
          <p:nvPr/>
        </p:nvSpPr>
        <p:spPr>
          <a:xfrm>
            <a:off x="502920" y="6656832"/>
            <a:ext cx="38404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4B5563"/>
                </a:solidFill>
              </a:rPr>
              <a:t>ゲーム研究 最終まとめPPT｜9</a:t>
            </a:r>
            <a:endParaRPr lang="en-US" sz="7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2F5D8C"/>
          </a:solidFill>
          <a:ln w="12700">
            <a:solidFill>
              <a:srgbClr val="2F5D8C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6629400"/>
            <a:ext cx="12191695" cy="228600"/>
          </a:xfrm>
          <a:prstGeom prst="rect">
            <a:avLst/>
          </a:prstGeom>
          <a:solidFill>
            <a:srgbClr val="EEF3F8"/>
          </a:solidFill>
          <a:ln w="12700">
            <a:solidFill>
              <a:srgbClr val="EEF3F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347472"/>
            <a:ext cx="10515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9. AI・行動制御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530352" y="786384"/>
            <a:ext cx="10607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4B5563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敵・NPC・システムの動きが、プレイヤーに何を考えさせるかを書く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640080" y="1234440"/>
            <a:ext cx="1931670" cy="667512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85800" y="1289304"/>
            <a:ext cx="184023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対象</a:t>
            </a:r>
            <a:endParaRPr lang="en-US" sz="870" dirty="0"/>
          </a:p>
        </p:txBody>
      </p:sp>
      <p:sp>
        <p:nvSpPr>
          <p:cNvPr id="9" name="Shape 7"/>
          <p:cNvSpPr/>
          <p:nvPr/>
        </p:nvSpPr>
        <p:spPr>
          <a:xfrm>
            <a:off x="2571750" y="1234440"/>
            <a:ext cx="1931670" cy="667512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2617470" y="1289304"/>
            <a:ext cx="184023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動き方</a:t>
            </a:r>
            <a:endParaRPr lang="en-US" sz="870" dirty="0"/>
          </a:p>
        </p:txBody>
      </p:sp>
      <p:sp>
        <p:nvSpPr>
          <p:cNvPr id="11" name="Shape 9"/>
          <p:cNvSpPr/>
          <p:nvPr/>
        </p:nvSpPr>
        <p:spPr>
          <a:xfrm>
            <a:off x="4503420" y="1234440"/>
            <a:ext cx="1931670" cy="667512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549140" y="1289304"/>
            <a:ext cx="184023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プレイヤーに考えさせること</a:t>
            </a:r>
            <a:endParaRPr lang="en-US" sz="870" dirty="0"/>
          </a:p>
        </p:txBody>
      </p:sp>
      <p:sp>
        <p:nvSpPr>
          <p:cNvPr id="13" name="Shape 11"/>
          <p:cNvSpPr/>
          <p:nvPr/>
        </p:nvSpPr>
        <p:spPr>
          <a:xfrm>
            <a:off x="6435090" y="1234440"/>
            <a:ext cx="1931670" cy="667512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480810" y="1289304"/>
            <a:ext cx="184023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面白さへの影響</a:t>
            </a:r>
            <a:endParaRPr lang="en-US" sz="870" dirty="0"/>
          </a:p>
        </p:txBody>
      </p:sp>
      <p:sp>
        <p:nvSpPr>
          <p:cNvPr id="15" name="Shape 13"/>
          <p:cNvSpPr/>
          <p:nvPr/>
        </p:nvSpPr>
        <p:spPr>
          <a:xfrm>
            <a:off x="640080" y="1901952"/>
            <a:ext cx="1931670" cy="667512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685800" y="1947672"/>
            <a:ext cx="184023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敵・NPC</a:t>
            </a:r>
            <a:endParaRPr lang="en-US" sz="820" dirty="0"/>
          </a:p>
        </p:txBody>
      </p:sp>
      <p:sp>
        <p:nvSpPr>
          <p:cNvPr id="17" name="Shape 15"/>
          <p:cNvSpPr/>
          <p:nvPr/>
        </p:nvSpPr>
        <p:spPr>
          <a:xfrm>
            <a:off x="2571750" y="1901952"/>
            <a:ext cx="1931670" cy="667512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2617470" y="1947672"/>
            <a:ext cx="184023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19" name="Shape 17"/>
          <p:cNvSpPr/>
          <p:nvPr/>
        </p:nvSpPr>
        <p:spPr>
          <a:xfrm>
            <a:off x="4503420" y="1901952"/>
            <a:ext cx="1931670" cy="667512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549140" y="1947672"/>
            <a:ext cx="184023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21" name="Shape 19"/>
          <p:cNvSpPr/>
          <p:nvPr/>
        </p:nvSpPr>
        <p:spPr>
          <a:xfrm>
            <a:off x="6435090" y="1901952"/>
            <a:ext cx="1931670" cy="667512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6480810" y="1947672"/>
            <a:ext cx="184023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23" name="Shape 21"/>
          <p:cNvSpPr/>
          <p:nvPr/>
        </p:nvSpPr>
        <p:spPr>
          <a:xfrm>
            <a:off x="640080" y="2569464"/>
            <a:ext cx="1931670" cy="667512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685800" y="2615184"/>
            <a:ext cx="184023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障害物・ギミック</a:t>
            </a:r>
            <a:endParaRPr lang="en-US" sz="820" dirty="0"/>
          </a:p>
        </p:txBody>
      </p:sp>
      <p:sp>
        <p:nvSpPr>
          <p:cNvPr id="25" name="Shape 23"/>
          <p:cNvSpPr/>
          <p:nvPr/>
        </p:nvSpPr>
        <p:spPr>
          <a:xfrm>
            <a:off x="2571750" y="2569464"/>
            <a:ext cx="1931670" cy="667512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2617470" y="2615184"/>
            <a:ext cx="184023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27" name="Shape 25"/>
          <p:cNvSpPr/>
          <p:nvPr/>
        </p:nvSpPr>
        <p:spPr>
          <a:xfrm>
            <a:off x="4503420" y="2569464"/>
            <a:ext cx="1931670" cy="667512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4549140" y="2615184"/>
            <a:ext cx="184023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29" name="Shape 27"/>
          <p:cNvSpPr/>
          <p:nvPr/>
        </p:nvSpPr>
        <p:spPr>
          <a:xfrm>
            <a:off x="6435090" y="2569464"/>
            <a:ext cx="1931670" cy="667512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6480810" y="2615184"/>
            <a:ext cx="184023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31" name="Shape 29"/>
          <p:cNvSpPr/>
          <p:nvPr/>
        </p:nvSpPr>
        <p:spPr>
          <a:xfrm>
            <a:off x="640080" y="3236976"/>
            <a:ext cx="1931670" cy="667512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685800" y="3282696"/>
            <a:ext cx="184023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CPU・システム</a:t>
            </a:r>
            <a:endParaRPr lang="en-US" sz="820" dirty="0"/>
          </a:p>
        </p:txBody>
      </p:sp>
      <p:sp>
        <p:nvSpPr>
          <p:cNvPr id="33" name="Shape 31"/>
          <p:cNvSpPr/>
          <p:nvPr/>
        </p:nvSpPr>
        <p:spPr>
          <a:xfrm>
            <a:off x="2571750" y="3236976"/>
            <a:ext cx="1931670" cy="667512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2617470" y="3282696"/>
            <a:ext cx="184023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35" name="Shape 33"/>
          <p:cNvSpPr/>
          <p:nvPr/>
        </p:nvSpPr>
        <p:spPr>
          <a:xfrm>
            <a:off x="4503420" y="3236976"/>
            <a:ext cx="1931670" cy="667512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4549140" y="3282696"/>
            <a:ext cx="184023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37" name="Shape 35"/>
          <p:cNvSpPr/>
          <p:nvPr/>
        </p:nvSpPr>
        <p:spPr>
          <a:xfrm>
            <a:off x="6435090" y="3236976"/>
            <a:ext cx="1931670" cy="667512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8" name="Text 36"/>
          <p:cNvSpPr/>
          <p:nvPr/>
        </p:nvSpPr>
        <p:spPr>
          <a:xfrm>
            <a:off x="6480810" y="3282696"/>
            <a:ext cx="184023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39" name="Shape 37"/>
          <p:cNvSpPr/>
          <p:nvPr/>
        </p:nvSpPr>
        <p:spPr>
          <a:xfrm>
            <a:off x="640080" y="3904488"/>
            <a:ext cx="1931670" cy="667512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0" name="Text 38"/>
          <p:cNvSpPr/>
          <p:nvPr/>
        </p:nvSpPr>
        <p:spPr>
          <a:xfrm>
            <a:off x="685800" y="3950208"/>
            <a:ext cx="184023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難易度調整</a:t>
            </a:r>
            <a:endParaRPr lang="en-US" sz="820" dirty="0"/>
          </a:p>
        </p:txBody>
      </p:sp>
      <p:sp>
        <p:nvSpPr>
          <p:cNvPr id="41" name="Shape 39"/>
          <p:cNvSpPr/>
          <p:nvPr/>
        </p:nvSpPr>
        <p:spPr>
          <a:xfrm>
            <a:off x="2571750" y="3904488"/>
            <a:ext cx="1931670" cy="667512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2617470" y="3950208"/>
            <a:ext cx="184023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43" name="Shape 41"/>
          <p:cNvSpPr/>
          <p:nvPr/>
        </p:nvSpPr>
        <p:spPr>
          <a:xfrm>
            <a:off x="4503420" y="3904488"/>
            <a:ext cx="1931670" cy="667512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4" name="Text 42"/>
          <p:cNvSpPr/>
          <p:nvPr/>
        </p:nvSpPr>
        <p:spPr>
          <a:xfrm>
            <a:off x="4549140" y="3950208"/>
            <a:ext cx="184023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45" name="Shape 43"/>
          <p:cNvSpPr/>
          <p:nvPr/>
        </p:nvSpPr>
        <p:spPr>
          <a:xfrm>
            <a:off x="6435090" y="3904488"/>
            <a:ext cx="1931670" cy="667512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6" name="Text 44"/>
          <p:cNvSpPr/>
          <p:nvPr/>
        </p:nvSpPr>
        <p:spPr>
          <a:xfrm>
            <a:off x="6480810" y="3950208"/>
            <a:ext cx="184023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47" name="Shape 45"/>
          <p:cNvSpPr/>
          <p:nvPr/>
        </p:nvSpPr>
        <p:spPr>
          <a:xfrm>
            <a:off x="8641080" y="1234440"/>
            <a:ext cx="2743200" cy="4206240"/>
          </a:xfrm>
          <a:prstGeom prst="roundRect">
            <a:avLst>
              <a:gd name="adj" fmla="val 2333"/>
            </a:avLst>
          </a:prstGeom>
          <a:solidFill>
            <a:srgbClr val="FFF9E6"/>
          </a:solidFill>
          <a:ln w="12700">
            <a:solidFill>
              <a:srgbClr val="E8D18D"/>
            </a:solidFill>
            <a:prstDash val="solid"/>
          </a:ln>
        </p:spPr>
      </p:sp>
      <p:sp>
        <p:nvSpPr>
          <p:cNvPr id="48" name="Text 46"/>
          <p:cNvSpPr/>
          <p:nvPr/>
        </p:nvSpPr>
        <p:spPr>
          <a:xfrm>
            <a:off x="8750808" y="1307592"/>
            <a:ext cx="2523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A5A00"/>
                </a:solidFill>
              </a:rPr>
              <a:t>書くときのヒント</a:t>
            </a:r>
            <a:endParaRPr lang="en-US" sz="950" dirty="0"/>
          </a:p>
        </p:txBody>
      </p:sp>
      <p:sp>
        <p:nvSpPr>
          <p:cNvPr id="49" name="Text 47"/>
          <p:cNvSpPr/>
          <p:nvPr/>
        </p:nvSpPr>
        <p:spPr>
          <a:xfrm>
            <a:off x="8750808" y="1563624"/>
            <a:ext cx="2523744" cy="378561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11827"/>
                </a:solidFill>
              </a:rPr>
              <a:t>AIは「賢いか」だけで見ない。</a:t>
            </a:r>
            <a:endParaRPr lang="en-US" sz="910" dirty="0"/>
          </a:p>
          <a:p>
            <a:pPr indent="0" marL="0">
              <a:buNone/>
            </a:pPr>
            <a:endParaRPr lang="en-US" sz="910" dirty="0"/>
          </a:p>
          <a:p>
            <a:pPr indent="0" marL="0">
              <a:buNone/>
            </a:pPr>
            <a:r>
              <a:rPr lang="en-US" sz="910" dirty="0">
                <a:solidFill>
                  <a:srgbClr val="111827"/>
                </a:solidFill>
              </a:rPr>
              <a:t>追跡する、待ち伏せする、反応する、ランダムに動く、状態が変わる。</a:t>
            </a:r>
            <a:endParaRPr lang="en-US" sz="910" dirty="0"/>
          </a:p>
          <a:p>
            <a:pPr indent="0" marL="0">
              <a:buNone/>
            </a:pPr>
            <a:endParaRPr lang="en-US" sz="910" dirty="0"/>
          </a:p>
          <a:p>
            <a:pPr indent="0" marL="0">
              <a:buNone/>
            </a:pPr>
            <a:r>
              <a:rPr lang="en-US" sz="910" dirty="0">
                <a:solidFill>
                  <a:srgbClr val="111827"/>
                </a:solidFill>
              </a:rPr>
              <a:t>その動きによって、逃げる・避ける・攻める・待つ・選ぶ判断が生まれる。</a:t>
            </a:r>
            <a:endParaRPr lang="en-US" sz="910" dirty="0"/>
          </a:p>
        </p:txBody>
      </p:sp>
      <p:sp>
        <p:nvSpPr>
          <p:cNvPr id="50" name="Text 48"/>
          <p:cNvSpPr/>
          <p:nvPr/>
        </p:nvSpPr>
        <p:spPr>
          <a:xfrm>
            <a:off x="502920" y="6656832"/>
            <a:ext cx="38404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4B5563"/>
                </a:solidFill>
              </a:rPr>
              <a:t>ゲーム研究 最終まとめPPT｜10</a:t>
            </a:r>
            <a:endParaRPr lang="en-US" sz="7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2F5D8C"/>
          </a:solidFill>
          <a:ln w="12700">
            <a:solidFill>
              <a:srgbClr val="2F5D8C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6629400"/>
            <a:ext cx="12191695" cy="228600"/>
          </a:xfrm>
          <a:prstGeom prst="rect">
            <a:avLst/>
          </a:prstGeom>
          <a:solidFill>
            <a:srgbClr val="EEF3F8"/>
          </a:solidFill>
          <a:ln w="12700">
            <a:solidFill>
              <a:srgbClr val="EEF3F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347472"/>
            <a:ext cx="10515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10. ゲーム処理・プログラマ視点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530352" y="786384"/>
            <a:ext cx="10607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4B5563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面白さを実装するために必要な処理を考える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640080" y="1143000"/>
            <a:ext cx="3657600" cy="600075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85800" y="1197864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処理</a:t>
            </a:r>
            <a:endParaRPr lang="en-US" sz="870" dirty="0"/>
          </a:p>
        </p:txBody>
      </p:sp>
      <p:sp>
        <p:nvSpPr>
          <p:cNvPr id="9" name="Shape 7"/>
          <p:cNvSpPr/>
          <p:nvPr/>
        </p:nvSpPr>
        <p:spPr>
          <a:xfrm>
            <a:off x="4297680" y="1143000"/>
            <a:ext cx="3657600" cy="600075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343400" y="1197864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このジャンルでの役割</a:t>
            </a:r>
            <a:endParaRPr lang="en-US" sz="870" dirty="0"/>
          </a:p>
        </p:txBody>
      </p:sp>
      <p:sp>
        <p:nvSpPr>
          <p:cNvPr id="11" name="Shape 9"/>
          <p:cNvSpPr/>
          <p:nvPr/>
        </p:nvSpPr>
        <p:spPr>
          <a:xfrm>
            <a:off x="7955280" y="1143000"/>
            <a:ext cx="3657600" cy="600075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001000" y="1197864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重要度</a:t>
            </a:r>
            <a:endParaRPr lang="en-US" sz="870" dirty="0"/>
          </a:p>
        </p:txBody>
      </p:sp>
      <p:sp>
        <p:nvSpPr>
          <p:cNvPr id="13" name="Shape 11"/>
          <p:cNvSpPr/>
          <p:nvPr/>
        </p:nvSpPr>
        <p:spPr>
          <a:xfrm>
            <a:off x="640080" y="1743075"/>
            <a:ext cx="3657600" cy="600075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85800" y="1788795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入力処理</a:t>
            </a:r>
            <a:endParaRPr lang="en-US" sz="820" dirty="0"/>
          </a:p>
        </p:txBody>
      </p:sp>
      <p:sp>
        <p:nvSpPr>
          <p:cNvPr id="15" name="Shape 13"/>
          <p:cNvSpPr/>
          <p:nvPr/>
        </p:nvSpPr>
        <p:spPr>
          <a:xfrm>
            <a:off x="4297680" y="1743075"/>
            <a:ext cx="3657600" cy="600075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4343400" y="1788795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17" name="Shape 15"/>
          <p:cNvSpPr/>
          <p:nvPr/>
        </p:nvSpPr>
        <p:spPr>
          <a:xfrm>
            <a:off x="7955280" y="1743075"/>
            <a:ext cx="3657600" cy="600075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001000" y="1788795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高い / 普通 / 低い</a:t>
            </a:r>
            <a:endParaRPr lang="en-US" sz="820" dirty="0"/>
          </a:p>
        </p:txBody>
      </p:sp>
      <p:sp>
        <p:nvSpPr>
          <p:cNvPr id="19" name="Shape 17"/>
          <p:cNvSpPr/>
          <p:nvPr/>
        </p:nvSpPr>
        <p:spPr>
          <a:xfrm>
            <a:off x="640080" y="2343150"/>
            <a:ext cx="3657600" cy="600075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685800" y="2388870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当たり判定</a:t>
            </a:r>
            <a:endParaRPr lang="en-US" sz="820" dirty="0"/>
          </a:p>
        </p:txBody>
      </p:sp>
      <p:sp>
        <p:nvSpPr>
          <p:cNvPr id="21" name="Shape 19"/>
          <p:cNvSpPr/>
          <p:nvPr/>
        </p:nvSpPr>
        <p:spPr>
          <a:xfrm>
            <a:off x="4297680" y="2343150"/>
            <a:ext cx="3657600" cy="600075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4343400" y="2388870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23" name="Shape 21"/>
          <p:cNvSpPr/>
          <p:nvPr/>
        </p:nvSpPr>
        <p:spPr>
          <a:xfrm>
            <a:off x="7955280" y="2343150"/>
            <a:ext cx="3657600" cy="600075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001000" y="2388870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高い / 普通 / 低い</a:t>
            </a:r>
            <a:endParaRPr lang="en-US" sz="820" dirty="0"/>
          </a:p>
        </p:txBody>
      </p:sp>
      <p:sp>
        <p:nvSpPr>
          <p:cNvPr id="25" name="Shape 23"/>
          <p:cNvSpPr/>
          <p:nvPr/>
        </p:nvSpPr>
        <p:spPr>
          <a:xfrm>
            <a:off x="640080" y="2943225"/>
            <a:ext cx="3657600" cy="600075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685800" y="2988945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移動・物理処理</a:t>
            </a:r>
            <a:endParaRPr lang="en-US" sz="820" dirty="0"/>
          </a:p>
        </p:txBody>
      </p:sp>
      <p:sp>
        <p:nvSpPr>
          <p:cNvPr id="27" name="Shape 25"/>
          <p:cNvSpPr/>
          <p:nvPr/>
        </p:nvSpPr>
        <p:spPr>
          <a:xfrm>
            <a:off x="4297680" y="2943225"/>
            <a:ext cx="3657600" cy="600075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4343400" y="2988945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29" name="Shape 27"/>
          <p:cNvSpPr/>
          <p:nvPr/>
        </p:nvSpPr>
        <p:spPr>
          <a:xfrm>
            <a:off x="7955280" y="2943225"/>
            <a:ext cx="3657600" cy="600075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8001000" y="2988945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高い / 普通 / 低い</a:t>
            </a:r>
            <a:endParaRPr lang="en-US" sz="820" dirty="0"/>
          </a:p>
        </p:txBody>
      </p:sp>
      <p:sp>
        <p:nvSpPr>
          <p:cNvPr id="31" name="Shape 29"/>
          <p:cNvSpPr/>
          <p:nvPr/>
        </p:nvSpPr>
        <p:spPr>
          <a:xfrm>
            <a:off x="640080" y="3543300"/>
            <a:ext cx="3657600" cy="600075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685800" y="3589020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敵AI・行動制御</a:t>
            </a:r>
            <a:endParaRPr lang="en-US" sz="820" dirty="0"/>
          </a:p>
        </p:txBody>
      </p:sp>
      <p:sp>
        <p:nvSpPr>
          <p:cNvPr id="33" name="Shape 31"/>
          <p:cNvSpPr/>
          <p:nvPr/>
        </p:nvSpPr>
        <p:spPr>
          <a:xfrm>
            <a:off x="4297680" y="3543300"/>
            <a:ext cx="3657600" cy="600075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4343400" y="3589020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35" name="Shape 33"/>
          <p:cNvSpPr/>
          <p:nvPr/>
        </p:nvSpPr>
        <p:spPr>
          <a:xfrm>
            <a:off x="7955280" y="3543300"/>
            <a:ext cx="3657600" cy="600075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8001000" y="3589020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高い / 普通 / 低い</a:t>
            </a:r>
            <a:endParaRPr lang="en-US" sz="820" dirty="0"/>
          </a:p>
        </p:txBody>
      </p:sp>
      <p:sp>
        <p:nvSpPr>
          <p:cNvPr id="37" name="Shape 35"/>
          <p:cNvSpPr/>
          <p:nvPr/>
        </p:nvSpPr>
        <p:spPr>
          <a:xfrm>
            <a:off x="640080" y="4143375"/>
            <a:ext cx="3657600" cy="600075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8" name="Text 36"/>
          <p:cNvSpPr/>
          <p:nvPr/>
        </p:nvSpPr>
        <p:spPr>
          <a:xfrm>
            <a:off x="685800" y="4189095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難易度調整</a:t>
            </a:r>
            <a:endParaRPr lang="en-US" sz="820" dirty="0"/>
          </a:p>
        </p:txBody>
      </p:sp>
      <p:sp>
        <p:nvSpPr>
          <p:cNvPr id="39" name="Shape 37"/>
          <p:cNvSpPr/>
          <p:nvPr/>
        </p:nvSpPr>
        <p:spPr>
          <a:xfrm>
            <a:off x="4297680" y="4143375"/>
            <a:ext cx="3657600" cy="600075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0" name="Text 38"/>
          <p:cNvSpPr/>
          <p:nvPr/>
        </p:nvSpPr>
        <p:spPr>
          <a:xfrm>
            <a:off x="4343400" y="4189095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41" name="Shape 39"/>
          <p:cNvSpPr/>
          <p:nvPr/>
        </p:nvSpPr>
        <p:spPr>
          <a:xfrm>
            <a:off x="7955280" y="4143375"/>
            <a:ext cx="3657600" cy="600075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8001000" y="4189095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高い / 普通 / 低い</a:t>
            </a:r>
            <a:endParaRPr lang="en-US" sz="820" dirty="0"/>
          </a:p>
        </p:txBody>
      </p:sp>
      <p:sp>
        <p:nvSpPr>
          <p:cNvPr id="43" name="Shape 41"/>
          <p:cNvSpPr/>
          <p:nvPr/>
        </p:nvSpPr>
        <p:spPr>
          <a:xfrm>
            <a:off x="640080" y="4743450"/>
            <a:ext cx="3657600" cy="600075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4" name="Text 42"/>
          <p:cNvSpPr/>
          <p:nvPr/>
        </p:nvSpPr>
        <p:spPr>
          <a:xfrm>
            <a:off x="685800" y="4789170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UI・演出・サウンド</a:t>
            </a:r>
            <a:endParaRPr lang="en-US" sz="820" dirty="0"/>
          </a:p>
        </p:txBody>
      </p:sp>
      <p:sp>
        <p:nvSpPr>
          <p:cNvPr id="45" name="Shape 43"/>
          <p:cNvSpPr/>
          <p:nvPr/>
        </p:nvSpPr>
        <p:spPr>
          <a:xfrm>
            <a:off x="4297680" y="4743450"/>
            <a:ext cx="3657600" cy="600075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6" name="Text 44"/>
          <p:cNvSpPr/>
          <p:nvPr/>
        </p:nvSpPr>
        <p:spPr>
          <a:xfrm>
            <a:off x="4343400" y="4789170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47" name="Shape 45"/>
          <p:cNvSpPr/>
          <p:nvPr/>
        </p:nvSpPr>
        <p:spPr>
          <a:xfrm>
            <a:off x="7955280" y="4743450"/>
            <a:ext cx="3657600" cy="600075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8" name="Text 46"/>
          <p:cNvSpPr/>
          <p:nvPr/>
        </p:nvSpPr>
        <p:spPr>
          <a:xfrm>
            <a:off x="8001000" y="4789170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高い / 普通 / 低い</a:t>
            </a:r>
            <a:endParaRPr lang="en-US" sz="820" dirty="0"/>
          </a:p>
        </p:txBody>
      </p:sp>
      <p:sp>
        <p:nvSpPr>
          <p:cNvPr id="49" name="Shape 47"/>
          <p:cNvSpPr/>
          <p:nvPr/>
        </p:nvSpPr>
        <p:spPr>
          <a:xfrm>
            <a:off x="640080" y="5343525"/>
            <a:ext cx="3657600" cy="600075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50" name="Text 48"/>
          <p:cNvSpPr/>
          <p:nvPr/>
        </p:nvSpPr>
        <p:spPr>
          <a:xfrm>
            <a:off x="685800" y="5389245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カメラ・ステージ処理</a:t>
            </a:r>
            <a:endParaRPr lang="en-US" sz="820" dirty="0"/>
          </a:p>
        </p:txBody>
      </p:sp>
      <p:sp>
        <p:nvSpPr>
          <p:cNvPr id="51" name="Shape 49"/>
          <p:cNvSpPr/>
          <p:nvPr/>
        </p:nvSpPr>
        <p:spPr>
          <a:xfrm>
            <a:off x="4297680" y="5343525"/>
            <a:ext cx="3657600" cy="600075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52" name="Text 50"/>
          <p:cNvSpPr/>
          <p:nvPr/>
        </p:nvSpPr>
        <p:spPr>
          <a:xfrm>
            <a:off x="4343400" y="5389245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53" name="Shape 51"/>
          <p:cNvSpPr/>
          <p:nvPr/>
        </p:nvSpPr>
        <p:spPr>
          <a:xfrm>
            <a:off x="7955280" y="5343525"/>
            <a:ext cx="3657600" cy="600075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54" name="Text 52"/>
          <p:cNvSpPr/>
          <p:nvPr/>
        </p:nvSpPr>
        <p:spPr>
          <a:xfrm>
            <a:off x="8001000" y="5389245"/>
            <a:ext cx="3566160" cy="5086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高い / 普通 / 低い</a:t>
            </a:r>
            <a:endParaRPr lang="en-US" sz="820" dirty="0"/>
          </a:p>
        </p:txBody>
      </p:sp>
      <p:sp>
        <p:nvSpPr>
          <p:cNvPr id="55" name="Text 53"/>
          <p:cNvSpPr/>
          <p:nvPr/>
        </p:nvSpPr>
        <p:spPr>
          <a:xfrm>
            <a:off x="502920" y="6656832"/>
            <a:ext cx="38404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4B5563"/>
                </a:solidFill>
              </a:rPr>
              <a:t>ゲーム研究 最終まとめPPT｜11</a:t>
            </a:r>
            <a:endParaRPr lang="en-US" sz="7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2F5D8C"/>
          </a:solidFill>
          <a:ln w="12700">
            <a:solidFill>
              <a:srgbClr val="2F5D8C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6629400"/>
            <a:ext cx="12191695" cy="228600"/>
          </a:xfrm>
          <a:prstGeom prst="rect">
            <a:avLst/>
          </a:prstGeom>
          <a:solidFill>
            <a:srgbClr val="EEF3F8"/>
          </a:solidFill>
          <a:ln w="12700">
            <a:solidFill>
              <a:srgbClr val="EEF3F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347472"/>
            <a:ext cx="10515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11. プログラマとして力を入れたい処理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530352" y="786384"/>
            <a:ext cx="10607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4B5563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自分がアピールしたい処理を1つ選び、理由を書く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685800" y="1143000"/>
            <a:ext cx="2474366" cy="621792"/>
          </a:xfrm>
          <a:prstGeom prst="rect">
            <a:avLst/>
          </a:prstGeom>
          <a:solidFill>
            <a:srgbClr val="EEF3F8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3160166" y="1143000"/>
            <a:ext cx="5023714" cy="621792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58952" y="1216152"/>
            <a:ext cx="2328062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111827"/>
                </a:solidFill>
              </a:rPr>
              <a:t>力を入れたい処理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3233318" y="1234440"/>
            <a:ext cx="487741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6B7280"/>
                </a:solidFill>
              </a:rPr>
              <a:t>＿＿＿＿＿＿＿＿＿＿＿＿＿＿＿＿＿＿</a:t>
            </a:r>
            <a:endParaRPr lang="en-US" sz="1000" dirty="0"/>
          </a:p>
        </p:txBody>
      </p:sp>
      <p:sp>
        <p:nvSpPr>
          <p:cNvPr id="11" name="Shape 9"/>
          <p:cNvSpPr/>
          <p:nvPr/>
        </p:nvSpPr>
        <p:spPr>
          <a:xfrm>
            <a:off x="685800" y="1764792"/>
            <a:ext cx="2474366" cy="621792"/>
          </a:xfrm>
          <a:prstGeom prst="rect">
            <a:avLst/>
          </a:prstGeom>
          <a:solidFill>
            <a:srgbClr val="EEF3F8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3160166" y="1764792"/>
            <a:ext cx="5023714" cy="621792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58952" y="1837944"/>
            <a:ext cx="2328062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111827"/>
                </a:solidFill>
              </a:rPr>
              <a:t>その処理を選んだ理由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3233318" y="1856232"/>
            <a:ext cx="487741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6B7280"/>
                </a:solidFill>
              </a:rPr>
              <a:t>＿＿＿＿＿＿＿＿＿＿＿＿＿＿＿＿＿＿</a:t>
            </a:r>
            <a:endParaRPr lang="en-US" sz="1000" dirty="0"/>
          </a:p>
        </p:txBody>
      </p:sp>
      <p:sp>
        <p:nvSpPr>
          <p:cNvPr id="15" name="Shape 13"/>
          <p:cNvSpPr/>
          <p:nvPr/>
        </p:nvSpPr>
        <p:spPr>
          <a:xfrm>
            <a:off x="685800" y="2386584"/>
            <a:ext cx="2474366" cy="621792"/>
          </a:xfrm>
          <a:prstGeom prst="rect">
            <a:avLst/>
          </a:prstGeom>
          <a:solidFill>
            <a:srgbClr val="EEF3F8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3160166" y="2386584"/>
            <a:ext cx="5023714" cy="621792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758952" y="2459736"/>
            <a:ext cx="2328062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111827"/>
                </a:solidFill>
              </a:rPr>
              <a:t>参考にしたゲーム</a:t>
            </a:r>
            <a:endParaRPr lang="en-US" sz="1000" dirty="0"/>
          </a:p>
        </p:txBody>
      </p:sp>
      <p:sp>
        <p:nvSpPr>
          <p:cNvPr id="18" name="Text 16"/>
          <p:cNvSpPr/>
          <p:nvPr/>
        </p:nvSpPr>
        <p:spPr>
          <a:xfrm>
            <a:off x="3233318" y="2478024"/>
            <a:ext cx="487741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6B7280"/>
                </a:solidFill>
              </a:rPr>
              <a:t>＿＿＿＿＿＿＿＿＿＿＿＿＿＿＿＿＿＿</a:t>
            </a:r>
            <a:endParaRPr lang="en-US" sz="1000" dirty="0"/>
          </a:p>
        </p:txBody>
      </p:sp>
      <p:sp>
        <p:nvSpPr>
          <p:cNvPr id="19" name="Shape 17"/>
          <p:cNvSpPr/>
          <p:nvPr/>
        </p:nvSpPr>
        <p:spPr>
          <a:xfrm>
            <a:off x="685800" y="3008376"/>
            <a:ext cx="2474366" cy="621792"/>
          </a:xfrm>
          <a:prstGeom prst="rect">
            <a:avLst/>
          </a:prstGeom>
          <a:solidFill>
            <a:srgbClr val="EEF3F8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3160166" y="3008376"/>
            <a:ext cx="5023714" cy="621792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58952" y="3081528"/>
            <a:ext cx="2328062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111827"/>
                </a:solidFill>
              </a:rPr>
              <a:t>参考になった工夫</a:t>
            </a:r>
            <a:endParaRPr lang="en-US" sz="1000" dirty="0"/>
          </a:p>
        </p:txBody>
      </p:sp>
      <p:sp>
        <p:nvSpPr>
          <p:cNvPr id="22" name="Text 20"/>
          <p:cNvSpPr/>
          <p:nvPr/>
        </p:nvSpPr>
        <p:spPr>
          <a:xfrm>
            <a:off x="3233318" y="3099816"/>
            <a:ext cx="487741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6B7280"/>
                </a:solidFill>
              </a:rPr>
              <a:t>＿＿＿＿＿＿＿＿＿＿＿＿＿＿＿＿＿＿</a:t>
            </a:r>
            <a:endParaRPr lang="en-US" sz="1000" dirty="0"/>
          </a:p>
        </p:txBody>
      </p:sp>
      <p:sp>
        <p:nvSpPr>
          <p:cNvPr id="23" name="Shape 21"/>
          <p:cNvSpPr/>
          <p:nvPr/>
        </p:nvSpPr>
        <p:spPr>
          <a:xfrm>
            <a:off x="685800" y="3630168"/>
            <a:ext cx="2474366" cy="621792"/>
          </a:xfrm>
          <a:prstGeom prst="rect">
            <a:avLst/>
          </a:prstGeom>
          <a:solidFill>
            <a:srgbClr val="EEF3F8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3160166" y="3630168"/>
            <a:ext cx="5023714" cy="621792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758952" y="3703320"/>
            <a:ext cx="2328062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111827"/>
                </a:solidFill>
              </a:rPr>
              <a:t>ポートフォリオでアピールできそうな点</a:t>
            </a:r>
            <a:endParaRPr lang="en-US" sz="1000" dirty="0"/>
          </a:p>
        </p:txBody>
      </p:sp>
      <p:sp>
        <p:nvSpPr>
          <p:cNvPr id="26" name="Text 24"/>
          <p:cNvSpPr/>
          <p:nvPr/>
        </p:nvSpPr>
        <p:spPr>
          <a:xfrm>
            <a:off x="3233318" y="3721608"/>
            <a:ext cx="487741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6B7280"/>
                </a:solidFill>
              </a:rPr>
              <a:t>＿＿＿＿＿＿＿＿＿＿＿＿＿＿＿＿＿＿</a:t>
            </a:r>
            <a:endParaRPr lang="en-US" sz="1000" dirty="0"/>
          </a:p>
        </p:txBody>
      </p:sp>
      <p:sp>
        <p:nvSpPr>
          <p:cNvPr id="27" name="Shape 25"/>
          <p:cNvSpPr/>
          <p:nvPr/>
        </p:nvSpPr>
        <p:spPr>
          <a:xfrm>
            <a:off x="685800" y="4251960"/>
            <a:ext cx="2474366" cy="621792"/>
          </a:xfrm>
          <a:prstGeom prst="rect">
            <a:avLst/>
          </a:prstGeom>
          <a:solidFill>
            <a:srgbClr val="EEF3F8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8" name="Shape 26"/>
          <p:cNvSpPr/>
          <p:nvPr/>
        </p:nvSpPr>
        <p:spPr>
          <a:xfrm>
            <a:off x="3160166" y="4251960"/>
            <a:ext cx="5023714" cy="621792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758952" y="4325112"/>
            <a:ext cx="2328062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b="1" dirty="0">
                <a:solidFill>
                  <a:srgbClr val="111827"/>
                </a:solidFill>
              </a:rPr>
              <a:t>実装で難しそうな点</a:t>
            </a:r>
            <a:endParaRPr lang="en-US" sz="1000" dirty="0"/>
          </a:p>
        </p:txBody>
      </p:sp>
      <p:sp>
        <p:nvSpPr>
          <p:cNvPr id="30" name="Text 28"/>
          <p:cNvSpPr/>
          <p:nvPr/>
        </p:nvSpPr>
        <p:spPr>
          <a:xfrm>
            <a:off x="3233318" y="4343400"/>
            <a:ext cx="487741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6B7280"/>
                </a:solidFill>
              </a:rPr>
              <a:t>＿＿＿＿＿＿＿＿＿＿＿＿＿＿＿＿＿＿</a:t>
            </a:r>
            <a:endParaRPr lang="en-US" sz="1000" dirty="0"/>
          </a:p>
        </p:txBody>
      </p:sp>
      <p:sp>
        <p:nvSpPr>
          <p:cNvPr id="31" name="Shape 29"/>
          <p:cNvSpPr/>
          <p:nvPr/>
        </p:nvSpPr>
        <p:spPr>
          <a:xfrm>
            <a:off x="8549640" y="1143000"/>
            <a:ext cx="2834640" cy="4480560"/>
          </a:xfrm>
          <a:prstGeom prst="roundRect">
            <a:avLst>
              <a:gd name="adj" fmla="val 2258"/>
            </a:avLst>
          </a:prstGeom>
          <a:solidFill>
            <a:srgbClr val="FFF9E6"/>
          </a:solidFill>
          <a:ln w="12700">
            <a:solidFill>
              <a:srgbClr val="E8D18D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8659368" y="1216152"/>
            <a:ext cx="261518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A5A00"/>
                </a:solidFill>
              </a:rPr>
              <a:t>書くときのヒント</a:t>
            </a:r>
            <a:endParaRPr lang="en-US" sz="950" dirty="0"/>
          </a:p>
        </p:txBody>
      </p:sp>
      <p:sp>
        <p:nvSpPr>
          <p:cNvPr id="33" name="Text 31"/>
          <p:cNvSpPr/>
          <p:nvPr/>
        </p:nvSpPr>
        <p:spPr>
          <a:xfrm>
            <a:off x="8659368" y="1472184"/>
            <a:ext cx="2615184" cy="405993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910" dirty="0">
                <a:solidFill>
                  <a:srgbClr val="111827"/>
                </a:solidFill>
              </a:rPr>
              <a:t>例：当たり判定、敵AI、カメラ制御、UI、エフェクト、サウンド、ステージギミック、難易度調整、ランダム生成など。</a:t>
            </a:r>
            <a:endParaRPr lang="en-US" sz="910" dirty="0"/>
          </a:p>
          <a:p>
            <a:pPr indent="0" marL="0">
              <a:buNone/>
            </a:pPr>
            <a:endParaRPr lang="en-US" sz="910" dirty="0"/>
          </a:p>
          <a:p>
            <a:pPr indent="0" marL="0">
              <a:buNone/>
            </a:pPr>
            <a:r>
              <a:rPr lang="en-US" sz="910" dirty="0">
                <a:solidFill>
                  <a:srgbClr val="111827"/>
                </a:solidFill>
              </a:rPr>
              <a:t>「この処理を作り込めると、どんなゲーム体験が良くなるか」まで書く。</a:t>
            </a:r>
            <a:endParaRPr lang="en-US" sz="910" dirty="0"/>
          </a:p>
        </p:txBody>
      </p:sp>
      <p:sp>
        <p:nvSpPr>
          <p:cNvPr id="34" name="Text 32"/>
          <p:cNvSpPr/>
          <p:nvPr/>
        </p:nvSpPr>
        <p:spPr>
          <a:xfrm>
            <a:off x="502920" y="6656832"/>
            <a:ext cx="38404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4B5563"/>
                </a:solidFill>
              </a:rPr>
              <a:t>ゲーム研究 最終まとめPPT｜12</a:t>
            </a:r>
            <a:endParaRPr lang="en-US" sz="7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2F5D8C"/>
          </a:solidFill>
          <a:ln w="12700">
            <a:solidFill>
              <a:srgbClr val="2F5D8C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6629400"/>
            <a:ext cx="12191695" cy="228600"/>
          </a:xfrm>
          <a:prstGeom prst="rect">
            <a:avLst/>
          </a:prstGeom>
          <a:solidFill>
            <a:srgbClr val="EEF3F8"/>
          </a:solidFill>
          <a:ln w="12700">
            <a:solidFill>
              <a:srgbClr val="EEF3F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347472"/>
            <a:ext cx="10515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12. ジャンルの進化で重要だと思った発明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530352" y="786384"/>
            <a:ext cx="10607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4B5563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原型から現在までで、何がゲーム体験を変えたかを書く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685800" y="1371600"/>
            <a:ext cx="3611880" cy="765810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31520" y="1426464"/>
            <a:ext cx="3520440" cy="6743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発明・工夫</a:t>
            </a:r>
            <a:endParaRPr lang="en-US" sz="870" dirty="0"/>
          </a:p>
        </p:txBody>
      </p:sp>
      <p:sp>
        <p:nvSpPr>
          <p:cNvPr id="9" name="Shape 7"/>
          <p:cNvSpPr/>
          <p:nvPr/>
        </p:nvSpPr>
        <p:spPr>
          <a:xfrm>
            <a:off x="4297680" y="1371600"/>
            <a:ext cx="3611880" cy="765810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343400" y="1426464"/>
            <a:ext cx="3520440" cy="6743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何が変わったか</a:t>
            </a:r>
            <a:endParaRPr lang="en-US" sz="870" dirty="0"/>
          </a:p>
        </p:txBody>
      </p:sp>
      <p:sp>
        <p:nvSpPr>
          <p:cNvPr id="11" name="Shape 9"/>
          <p:cNvSpPr/>
          <p:nvPr/>
        </p:nvSpPr>
        <p:spPr>
          <a:xfrm>
            <a:off x="7909560" y="1371600"/>
            <a:ext cx="3611880" cy="765810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955280" y="1426464"/>
            <a:ext cx="3520440" cy="6743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なぜ重要か</a:t>
            </a:r>
            <a:endParaRPr lang="en-US" sz="870" dirty="0"/>
          </a:p>
        </p:txBody>
      </p:sp>
      <p:sp>
        <p:nvSpPr>
          <p:cNvPr id="13" name="Shape 11"/>
          <p:cNvSpPr/>
          <p:nvPr/>
        </p:nvSpPr>
        <p:spPr>
          <a:xfrm>
            <a:off x="685800" y="2137410"/>
            <a:ext cx="3611880" cy="76581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31520" y="2183130"/>
            <a:ext cx="3520440" cy="6743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15" name="Shape 13"/>
          <p:cNvSpPr/>
          <p:nvPr/>
        </p:nvSpPr>
        <p:spPr>
          <a:xfrm>
            <a:off x="4297680" y="2137410"/>
            <a:ext cx="3611880" cy="76581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4343400" y="2183130"/>
            <a:ext cx="3520440" cy="6743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17" name="Shape 15"/>
          <p:cNvSpPr/>
          <p:nvPr/>
        </p:nvSpPr>
        <p:spPr>
          <a:xfrm>
            <a:off x="7909560" y="2137410"/>
            <a:ext cx="3611880" cy="76581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955280" y="2183130"/>
            <a:ext cx="3520440" cy="6743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19" name="Shape 17"/>
          <p:cNvSpPr/>
          <p:nvPr/>
        </p:nvSpPr>
        <p:spPr>
          <a:xfrm>
            <a:off x="685800" y="2903220"/>
            <a:ext cx="3611880" cy="76581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31520" y="2948940"/>
            <a:ext cx="3520440" cy="6743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21" name="Shape 19"/>
          <p:cNvSpPr/>
          <p:nvPr/>
        </p:nvSpPr>
        <p:spPr>
          <a:xfrm>
            <a:off x="4297680" y="2903220"/>
            <a:ext cx="3611880" cy="76581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4343400" y="2948940"/>
            <a:ext cx="3520440" cy="6743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23" name="Shape 21"/>
          <p:cNvSpPr/>
          <p:nvPr/>
        </p:nvSpPr>
        <p:spPr>
          <a:xfrm>
            <a:off x="7909560" y="2903220"/>
            <a:ext cx="3611880" cy="76581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7955280" y="2948940"/>
            <a:ext cx="3520440" cy="6743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25" name="Shape 23"/>
          <p:cNvSpPr/>
          <p:nvPr/>
        </p:nvSpPr>
        <p:spPr>
          <a:xfrm>
            <a:off x="685800" y="3669030"/>
            <a:ext cx="3611880" cy="76581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31520" y="3714750"/>
            <a:ext cx="3520440" cy="6743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27" name="Shape 25"/>
          <p:cNvSpPr/>
          <p:nvPr/>
        </p:nvSpPr>
        <p:spPr>
          <a:xfrm>
            <a:off x="4297680" y="3669030"/>
            <a:ext cx="3611880" cy="76581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4343400" y="3714750"/>
            <a:ext cx="3520440" cy="6743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29" name="Shape 27"/>
          <p:cNvSpPr/>
          <p:nvPr/>
        </p:nvSpPr>
        <p:spPr>
          <a:xfrm>
            <a:off x="7909560" y="3669030"/>
            <a:ext cx="3611880" cy="76581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955280" y="3714750"/>
            <a:ext cx="3520440" cy="6743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＿＿＿＿＿＿＿＿</a:t>
            </a:r>
            <a:endParaRPr lang="en-US" sz="820" dirty="0"/>
          </a:p>
        </p:txBody>
      </p:sp>
      <p:sp>
        <p:nvSpPr>
          <p:cNvPr id="31" name="Shape 29"/>
          <p:cNvSpPr/>
          <p:nvPr/>
        </p:nvSpPr>
        <p:spPr>
          <a:xfrm>
            <a:off x="822960" y="4892040"/>
            <a:ext cx="10515600" cy="868680"/>
          </a:xfrm>
          <a:prstGeom prst="roundRect">
            <a:avLst>
              <a:gd name="adj" fmla="val 7368"/>
            </a:avLst>
          </a:prstGeom>
          <a:solidFill>
            <a:srgbClr val="FFF9E6"/>
          </a:solidFill>
          <a:ln w="12700">
            <a:solidFill>
              <a:srgbClr val="E8D18D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932688" y="4965192"/>
            <a:ext cx="102961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A5A00"/>
                </a:solidFill>
              </a:rPr>
              <a:t>書き方</a:t>
            </a:r>
            <a:endParaRPr lang="en-US" sz="950" dirty="0"/>
          </a:p>
        </p:txBody>
      </p:sp>
      <p:sp>
        <p:nvSpPr>
          <p:cNvPr id="33" name="Text 31"/>
          <p:cNvSpPr/>
          <p:nvPr/>
        </p:nvSpPr>
        <p:spPr>
          <a:xfrm>
            <a:off x="932688" y="5221224"/>
            <a:ext cx="10296144" cy="44805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111827"/>
                </a:solidFill>
              </a:rPr>
              <a:t>例：「敵が単純移動から状態変化するようになった」「UIで危険や目的が分かりやすくなった」「報酬演出が強化された」など。</a:t>
            </a:r>
            <a:endParaRPr lang="en-US" sz="1200" dirty="0"/>
          </a:p>
        </p:txBody>
      </p:sp>
      <p:sp>
        <p:nvSpPr>
          <p:cNvPr id="34" name="Text 32"/>
          <p:cNvSpPr/>
          <p:nvPr/>
        </p:nvSpPr>
        <p:spPr>
          <a:xfrm>
            <a:off x="502920" y="6656832"/>
            <a:ext cx="38404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4B5563"/>
                </a:solidFill>
              </a:rPr>
              <a:t>ゲーム研究 最終まとめPPT｜13</a:t>
            </a:r>
            <a:endParaRPr lang="en-US" sz="7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2F5D8C"/>
          </a:solidFill>
          <a:ln w="12700">
            <a:solidFill>
              <a:srgbClr val="2F5D8C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6629400"/>
            <a:ext cx="12191695" cy="228600"/>
          </a:xfrm>
          <a:prstGeom prst="rect">
            <a:avLst/>
          </a:prstGeom>
          <a:solidFill>
            <a:srgbClr val="EEF3F8"/>
          </a:solidFill>
          <a:ln w="12700">
            <a:solidFill>
              <a:srgbClr val="EEF3F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347472"/>
            <a:ext cx="10515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13. 総合まとめ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530352" y="786384"/>
            <a:ext cx="10607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4B5563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最後に、ジャンルの面白さとプログラマ視点を1枚にまとめる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685800" y="1170432"/>
            <a:ext cx="10972800" cy="5074920"/>
          </a:xfrm>
          <a:prstGeom prst="roundRect">
            <a:avLst>
              <a:gd name="adj" fmla="val 1261"/>
            </a:avLst>
          </a:prstGeom>
          <a:solidFill>
            <a:srgbClr val="F7F8FA"/>
          </a:solidFill>
          <a:ln w="12700">
            <a:solidFill>
              <a:srgbClr val="D5DDE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95528" y="1243584"/>
            <a:ext cx="107533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2F5D8C"/>
                </a:solidFill>
              </a:rPr>
              <a:t>まとめ文テンプレート</a:t>
            </a:r>
            <a:endParaRPr lang="en-US" sz="950" dirty="0"/>
          </a:p>
        </p:txBody>
      </p:sp>
      <p:sp>
        <p:nvSpPr>
          <p:cNvPr id="9" name="Text 7"/>
          <p:cNvSpPr/>
          <p:nvPr/>
        </p:nvSpPr>
        <p:spPr>
          <a:xfrm>
            <a:off x="795528" y="1499616"/>
            <a:ext cx="10753344" cy="465429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400" dirty="0">
                <a:solidFill>
                  <a:srgbClr val="111827"/>
                </a:solidFill>
              </a:rPr>
              <a:t>自分が作ってみたいジャンルは「＿＿＿＿＿＿」である。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rgbClr val="111827"/>
                </a:solidFill>
              </a:rPr>
              <a:t>このジャンルでは、プレイヤーが「＿＿＿＿＿＿」を繰り返すことで面白さが生まれている。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rgbClr val="111827"/>
                </a:solidFill>
              </a:rPr>
              <a:t>ルール面では「＿＿＿＿＿＿」、報酬面では「＿＿＿＿＿＿」、リスク面では「＿＿＿＿＿＿」が重要である。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rgbClr val="111827"/>
                </a:solidFill>
              </a:rPr>
              <a:t>また、視覚・聴覚・触覚フィードバックによって「＿＿＿＿＿＿」が分かりやすくなっている。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rgbClr val="111827"/>
                </a:solidFill>
              </a:rPr>
              <a:t>プログラマとしては、特に「＿＿＿＿＿＿」の処理に力を入れたい。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rgbClr val="111827"/>
                </a:solidFill>
              </a:rPr>
              <a:t>その理由は、この処理が「＿＿＿＿＿＿」というプレイ体験を支えているからである。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502920" y="6656832"/>
            <a:ext cx="38404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4B5563"/>
                </a:solidFill>
              </a:rPr>
              <a:t>ゲーム研究 最終まとめPPT｜14</a:t>
            </a:r>
            <a:endParaRPr lang="en-US" sz="7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2F5D8C"/>
          </a:solidFill>
          <a:ln w="12700">
            <a:solidFill>
              <a:srgbClr val="2F5D8C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6629400"/>
            <a:ext cx="12191695" cy="228600"/>
          </a:xfrm>
          <a:prstGeom prst="rect">
            <a:avLst/>
          </a:prstGeom>
          <a:solidFill>
            <a:srgbClr val="EEF3F8"/>
          </a:solidFill>
          <a:ln w="12700">
            <a:solidFill>
              <a:srgbClr val="EEF3F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347472"/>
            <a:ext cx="10515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14. 参考資料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530352" y="786384"/>
            <a:ext cx="10607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4B5563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調べたゲーム・動画・記事・画像の出典を書く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685800" y="1234440"/>
            <a:ext cx="2743200" cy="708660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31520" y="1289304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種類</a:t>
            </a:r>
            <a:endParaRPr lang="en-US" sz="870" dirty="0"/>
          </a:p>
        </p:txBody>
      </p:sp>
      <p:sp>
        <p:nvSpPr>
          <p:cNvPr id="9" name="Shape 7"/>
          <p:cNvSpPr/>
          <p:nvPr/>
        </p:nvSpPr>
        <p:spPr>
          <a:xfrm>
            <a:off x="3429000" y="1234440"/>
            <a:ext cx="2743200" cy="708660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3474720" y="1289304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タイトル・内容</a:t>
            </a:r>
            <a:endParaRPr lang="en-US" sz="870" dirty="0"/>
          </a:p>
        </p:txBody>
      </p:sp>
      <p:sp>
        <p:nvSpPr>
          <p:cNvPr id="11" name="Shape 9"/>
          <p:cNvSpPr/>
          <p:nvPr/>
        </p:nvSpPr>
        <p:spPr>
          <a:xfrm>
            <a:off x="6172200" y="1234440"/>
            <a:ext cx="2743200" cy="708660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217920" y="1289304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URL・出典</a:t>
            </a:r>
            <a:endParaRPr lang="en-US" sz="870" dirty="0"/>
          </a:p>
        </p:txBody>
      </p:sp>
      <p:sp>
        <p:nvSpPr>
          <p:cNvPr id="13" name="Shape 11"/>
          <p:cNvSpPr/>
          <p:nvPr/>
        </p:nvSpPr>
        <p:spPr>
          <a:xfrm>
            <a:off x="8915400" y="1234440"/>
            <a:ext cx="2743200" cy="708660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8961120" y="1289304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使用した場所</a:t>
            </a:r>
            <a:endParaRPr lang="en-US" sz="870" dirty="0"/>
          </a:p>
        </p:txBody>
      </p:sp>
      <p:sp>
        <p:nvSpPr>
          <p:cNvPr id="15" name="Shape 13"/>
          <p:cNvSpPr/>
          <p:nvPr/>
        </p:nvSpPr>
        <p:spPr>
          <a:xfrm>
            <a:off x="685800" y="1943100"/>
            <a:ext cx="2743200" cy="70866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31520" y="1988820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ゲーム</a:t>
            </a:r>
            <a:endParaRPr lang="en-US" sz="820" dirty="0"/>
          </a:p>
        </p:txBody>
      </p:sp>
      <p:sp>
        <p:nvSpPr>
          <p:cNvPr id="17" name="Shape 15"/>
          <p:cNvSpPr/>
          <p:nvPr/>
        </p:nvSpPr>
        <p:spPr>
          <a:xfrm>
            <a:off x="3429000" y="1943100"/>
            <a:ext cx="2743200" cy="70866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3474720" y="1988820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19" name="Shape 17"/>
          <p:cNvSpPr/>
          <p:nvPr/>
        </p:nvSpPr>
        <p:spPr>
          <a:xfrm>
            <a:off x="6172200" y="1943100"/>
            <a:ext cx="2743200" cy="70866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6217920" y="1988820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21" name="Shape 19"/>
          <p:cNvSpPr/>
          <p:nvPr/>
        </p:nvSpPr>
        <p:spPr>
          <a:xfrm>
            <a:off x="8915400" y="1943100"/>
            <a:ext cx="2743200" cy="70866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8961120" y="1988820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23" name="Shape 21"/>
          <p:cNvSpPr/>
          <p:nvPr/>
        </p:nvSpPr>
        <p:spPr>
          <a:xfrm>
            <a:off x="685800" y="2651760"/>
            <a:ext cx="2743200" cy="70866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731520" y="2697480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動画</a:t>
            </a:r>
            <a:endParaRPr lang="en-US" sz="820" dirty="0"/>
          </a:p>
        </p:txBody>
      </p:sp>
      <p:sp>
        <p:nvSpPr>
          <p:cNvPr id="25" name="Shape 23"/>
          <p:cNvSpPr/>
          <p:nvPr/>
        </p:nvSpPr>
        <p:spPr>
          <a:xfrm>
            <a:off x="3429000" y="2651760"/>
            <a:ext cx="2743200" cy="70866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3474720" y="2697480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27" name="Shape 25"/>
          <p:cNvSpPr/>
          <p:nvPr/>
        </p:nvSpPr>
        <p:spPr>
          <a:xfrm>
            <a:off x="6172200" y="2651760"/>
            <a:ext cx="2743200" cy="70866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6217920" y="2697480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29" name="Shape 27"/>
          <p:cNvSpPr/>
          <p:nvPr/>
        </p:nvSpPr>
        <p:spPr>
          <a:xfrm>
            <a:off x="8915400" y="2651760"/>
            <a:ext cx="2743200" cy="70866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8961120" y="2697480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31" name="Shape 29"/>
          <p:cNvSpPr/>
          <p:nvPr/>
        </p:nvSpPr>
        <p:spPr>
          <a:xfrm>
            <a:off x="685800" y="3360420"/>
            <a:ext cx="2743200" cy="70866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731520" y="3406140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記事</a:t>
            </a:r>
            <a:endParaRPr lang="en-US" sz="820" dirty="0"/>
          </a:p>
        </p:txBody>
      </p:sp>
      <p:sp>
        <p:nvSpPr>
          <p:cNvPr id="33" name="Shape 31"/>
          <p:cNvSpPr/>
          <p:nvPr/>
        </p:nvSpPr>
        <p:spPr>
          <a:xfrm>
            <a:off x="3429000" y="3360420"/>
            <a:ext cx="2743200" cy="70866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3474720" y="3406140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35" name="Shape 33"/>
          <p:cNvSpPr/>
          <p:nvPr/>
        </p:nvSpPr>
        <p:spPr>
          <a:xfrm>
            <a:off x="6172200" y="3360420"/>
            <a:ext cx="2743200" cy="70866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6217920" y="3406140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37" name="Shape 35"/>
          <p:cNvSpPr/>
          <p:nvPr/>
        </p:nvSpPr>
        <p:spPr>
          <a:xfrm>
            <a:off x="8915400" y="3360420"/>
            <a:ext cx="2743200" cy="70866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8" name="Text 36"/>
          <p:cNvSpPr/>
          <p:nvPr/>
        </p:nvSpPr>
        <p:spPr>
          <a:xfrm>
            <a:off x="8961120" y="3406140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39" name="Shape 37"/>
          <p:cNvSpPr/>
          <p:nvPr/>
        </p:nvSpPr>
        <p:spPr>
          <a:xfrm>
            <a:off x="685800" y="4069080"/>
            <a:ext cx="2743200" cy="70866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0" name="Text 38"/>
          <p:cNvSpPr/>
          <p:nvPr/>
        </p:nvSpPr>
        <p:spPr>
          <a:xfrm>
            <a:off x="731520" y="4114800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画像</a:t>
            </a:r>
            <a:endParaRPr lang="en-US" sz="820" dirty="0"/>
          </a:p>
        </p:txBody>
      </p:sp>
      <p:sp>
        <p:nvSpPr>
          <p:cNvPr id="41" name="Shape 39"/>
          <p:cNvSpPr/>
          <p:nvPr/>
        </p:nvSpPr>
        <p:spPr>
          <a:xfrm>
            <a:off x="3429000" y="4069080"/>
            <a:ext cx="2743200" cy="70866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3474720" y="4114800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43" name="Shape 41"/>
          <p:cNvSpPr/>
          <p:nvPr/>
        </p:nvSpPr>
        <p:spPr>
          <a:xfrm>
            <a:off x="6172200" y="4069080"/>
            <a:ext cx="2743200" cy="70866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4" name="Text 42"/>
          <p:cNvSpPr/>
          <p:nvPr/>
        </p:nvSpPr>
        <p:spPr>
          <a:xfrm>
            <a:off x="6217920" y="4114800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45" name="Shape 43"/>
          <p:cNvSpPr/>
          <p:nvPr/>
        </p:nvSpPr>
        <p:spPr>
          <a:xfrm>
            <a:off x="8915400" y="4069080"/>
            <a:ext cx="2743200" cy="70866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6" name="Text 44"/>
          <p:cNvSpPr/>
          <p:nvPr/>
        </p:nvSpPr>
        <p:spPr>
          <a:xfrm>
            <a:off x="8961120" y="4114800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47" name="Shape 45"/>
          <p:cNvSpPr/>
          <p:nvPr/>
        </p:nvSpPr>
        <p:spPr>
          <a:xfrm>
            <a:off x="685800" y="4777740"/>
            <a:ext cx="2743200" cy="70866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8" name="Text 46"/>
          <p:cNvSpPr/>
          <p:nvPr/>
        </p:nvSpPr>
        <p:spPr>
          <a:xfrm>
            <a:off x="731520" y="4823460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その他</a:t>
            </a:r>
            <a:endParaRPr lang="en-US" sz="820" dirty="0"/>
          </a:p>
        </p:txBody>
      </p:sp>
      <p:sp>
        <p:nvSpPr>
          <p:cNvPr id="49" name="Shape 47"/>
          <p:cNvSpPr/>
          <p:nvPr/>
        </p:nvSpPr>
        <p:spPr>
          <a:xfrm>
            <a:off x="3429000" y="4777740"/>
            <a:ext cx="2743200" cy="70866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50" name="Text 48"/>
          <p:cNvSpPr/>
          <p:nvPr/>
        </p:nvSpPr>
        <p:spPr>
          <a:xfrm>
            <a:off x="3474720" y="4823460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51" name="Shape 49"/>
          <p:cNvSpPr/>
          <p:nvPr/>
        </p:nvSpPr>
        <p:spPr>
          <a:xfrm>
            <a:off x="6172200" y="4777740"/>
            <a:ext cx="2743200" cy="70866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52" name="Text 50"/>
          <p:cNvSpPr/>
          <p:nvPr/>
        </p:nvSpPr>
        <p:spPr>
          <a:xfrm>
            <a:off x="6217920" y="4823460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＿＿＿＿＿＿</a:t>
            </a:r>
            <a:endParaRPr lang="en-US" sz="820" dirty="0"/>
          </a:p>
        </p:txBody>
      </p:sp>
      <p:sp>
        <p:nvSpPr>
          <p:cNvPr id="53" name="Shape 51"/>
          <p:cNvSpPr/>
          <p:nvPr/>
        </p:nvSpPr>
        <p:spPr>
          <a:xfrm>
            <a:off x="8915400" y="4777740"/>
            <a:ext cx="2743200" cy="70866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54" name="Text 52"/>
          <p:cNvSpPr/>
          <p:nvPr/>
        </p:nvSpPr>
        <p:spPr>
          <a:xfrm>
            <a:off x="8961120" y="4823460"/>
            <a:ext cx="265176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＿＿＿＿</a:t>
            </a:r>
            <a:endParaRPr lang="en-US" sz="820" dirty="0"/>
          </a:p>
        </p:txBody>
      </p:sp>
      <p:sp>
        <p:nvSpPr>
          <p:cNvPr id="55" name="Shape 53"/>
          <p:cNvSpPr/>
          <p:nvPr/>
        </p:nvSpPr>
        <p:spPr>
          <a:xfrm>
            <a:off x="822960" y="5715000"/>
            <a:ext cx="10561320" cy="411480"/>
          </a:xfrm>
          <a:prstGeom prst="roundRect">
            <a:avLst>
              <a:gd name="adj" fmla="val 15556"/>
            </a:avLst>
          </a:prstGeom>
          <a:solidFill>
            <a:srgbClr val="FFF9E6"/>
          </a:solidFill>
          <a:ln w="12700">
            <a:solidFill>
              <a:srgbClr val="E8D18D"/>
            </a:solidFill>
            <a:prstDash val="solid"/>
          </a:ln>
        </p:spPr>
      </p:sp>
      <p:sp>
        <p:nvSpPr>
          <p:cNvPr id="56" name="Text 54"/>
          <p:cNvSpPr/>
          <p:nvPr/>
        </p:nvSpPr>
        <p:spPr>
          <a:xfrm>
            <a:off x="932688" y="5788152"/>
            <a:ext cx="1034186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A5A00"/>
                </a:solidFill>
              </a:rPr>
              <a:t>注意</a:t>
            </a:r>
            <a:endParaRPr lang="en-US" sz="950" dirty="0"/>
          </a:p>
        </p:txBody>
      </p:sp>
      <p:sp>
        <p:nvSpPr>
          <p:cNvPr id="57" name="Text 55"/>
          <p:cNvSpPr/>
          <p:nvPr/>
        </p:nvSpPr>
        <p:spPr>
          <a:xfrm>
            <a:off x="932688" y="6044184"/>
            <a:ext cx="10341864" cy="-914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111827"/>
                </a:solidFill>
              </a:rPr>
              <a:t>画像やスクリーンショットを使った場合は、どこから引用したかを書く。</a:t>
            </a:r>
            <a:endParaRPr lang="en-US" sz="1000" dirty="0"/>
          </a:p>
        </p:txBody>
      </p:sp>
      <p:sp>
        <p:nvSpPr>
          <p:cNvPr id="58" name="Text 56"/>
          <p:cNvSpPr/>
          <p:nvPr/>
        </p:nvSpPr>
        <p:spPr>
          <a:xfrm>
            <a:off x="502920" y="6656832"/>
            <a:ext cx="38404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4B5563"/>
                </a:solidFill>
              </a:rPr>
              <a:t>ゲーム研究 最終まとめPPT｜15</a:t>
            </a:r>
            <a:endParaRPr lang="en-US" sz="7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2F5D8C"/>
          </a:solidFill>
          <a:ln w="12700">
            <a:solidFill>
              <a:srgbClr val="2F5D8C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0" y="6629400"/>
            <a:ext cx="12191695" cy="228600"/>
          </a:xfrm>
          <a:prstGeom prst="rect">
            <a:avLst/>
          </a:prstGeom>
          <a:solidFill>
            <a:srgbClr val="EEF3F8"/>
          </a:solidFill>
          <a:ln w="12700">
            <a:solidFill>
              <a:srgbClr val="EEF3F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347472"/>
            <a:ext cx="10515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提出前チェック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530352" y="786384"/>
            <a:ext cx="10607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4B5563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提出前に、ただの感想文になっていないか確認する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1097280" y="1143000"/>
            <a:ext cx="4983480" cy="543560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143000" y="1197864"/>
            <a:ext cx="4892040" cy="452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チェック項目</a:t>
            </a:r>
            <a:endParaRPr lang="en-US" sz="870" dirty="0"/>
          </a:p>
        </p:txBody>
      </p:sp>
      <p:sp>
        <p:nvSpPr>
          <p:cNvPr id="9" name="Shape 7"/>
          <p:cNvSpPr/>
          <p:nvPr/>
        </p:nvSpPr>
        <p:spPr>
          <a:xfrm>
            <a:off x="6080760" y="1143000"/>
            <a:ext cx="4983480" cy="543560"/>
          </a:xfrm>
          <a:prstGeom prst="rect">
            <a:avLst/>
          </a:prstGeom>
          <a:solidFill>
            <a:srgbClr val="2F5D8C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126480" y="1197864"/>
            <a:ext cx="4892040" cy="452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70" b="1" dirty="0">
                <a:solidFill>
                  <a:srgbClr val="FFFFFF"/>
                </a:solidFill>
              </a:rPr>
              <a:t>確認</a:t>
            </a:r>
            <a:endParaRPr lang="en-US" sz="870" dirty="0"/>
          </a:p>
        </p:txBody>
      </p:sp>
      <p:sp>
        <p:nvSpPr>
          <p:cNvPr id="11" name="Shape 9"/>
          <p:cNvSpPr/>
          <p:nvPr/>
        </p:nvSpPr>
        <p:spPr>
          <a:xfrm>
            <a:off x="1097280" y="1686560"/>
            <a:ext cx="4983480" cy="54356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1143000" y="1732280"/>
            <a:ext cx="4892040" cy="452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作りたいジャンルが明確に書かれている</a:t>
            </a:r>
            <a:endParaRPr lang="en-US" sz="820" dirty="0"/>
          </a:p>
        </p:txBody>
      </p:sp>
      <p:sp>
        <p:nvSpPr>
          <p:cNvPr id="13" name="Shape 11"/>
          <p:cNvSpPr/>
          <p:nvPr/>
        </p:nvSpPr>
        <p:spPr>
          <a:xfrm>
            <a:off x="6080760" y="1686560"/>
            <a:ext cx="4983480" cy="54356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126480" y="1732280"/>
            <a:ext cx="4892040" cy="452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□</a:t>
            </a:r>
            <a:endParaRPr lang="en-US" sz="820" dirty="0"/>
          </a:p>
        </p:txBody>
      </p:sp>
      <p:sp>
        <p:nvSpPr>
          <p:cNvPr id="15" name="Shape 13"/>
          <p:cNvSpPr/>
          <p:nvPr/>
        </p:nvSpPr>
        <p:spPr>
          <a:xfrm>
            <a:off x="1097280" y="2230120"/>
            <a:ext cx="4983480" cy="54356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1143000" y="2275840"/>
            <a:ext cx="4892040" cy="452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複数の参考ゲームを調べている</a:t>
            </a:r>
            <a:endParaRPr lang="en-US" sz="820" dirty="0"/>
          </a:p>
        </p:txBody>
      </p:sp>
      <p:sp>
        <p:nvSpPr>
          <p:cNvPr id="17" name="Shape 15"/>
          <p:cNvSpPr/>
          <p:nvPr/>
        </p:nvSpPr>
        <p:spPr>
          <a:xfrm>
            <a:off x="6080760" y="2230120"/>
            <a:ext cx="4983480" cy="54356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126480" y="2275840"/>
            <a:ext cx="4892040" cy="452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□</a:t>
            </a:r>
            <a:endParaRPr lang="en-US" sz="820" dirty="0"/>
          </a:p>
        </p:txBody>
      </p:sp>
      <p:sp>
        <p:nvSpPr>
          <p:cNvPr id="19" name="Shape 17"/>
          <p:cNvSpPr/>
          <p:nvPr/>
        </p:nvSpPr>
        <p:spPr>
          <a:xfrm>
            <a:off x="1097280" y="2773680"/>
            <a:ext cx="4983480" cy="54356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1143000" y="2819400"/>
            <a:ext cx="4892040" cy="452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ルール・報酬・リスクが書かれている</a:t>
            </a:r>
            <a:endParaRPr lang="en-US" sz="820" dirty="0"/>
          </a:p>
        </p:txBody>
      </p:sp>
      <p:sp>
        <p:nvSpPr>
          <p:cNvPr id="21" name="Shape 19"/>
          <p:cNvSpPr/>
          <p:nvPr/>
        </p:nvSpPr>
        <p:spPr>
          <a:xfrm>
            <a:off x="6080760" y="2773680"/>
            <a:ext cx="4983480" cy="54356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6126480" y="2819400"/>
            <a:ext cx="4892040" cy="452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□</a:t>
            </a:r>
            <a:endParaRPr lang="en-US" sz="820" dirty="0"/>
          </a:p>
        </p:txBody>
      </p:sp>
      <p:sp>
        <p:nvSpPr>
          <p:cNvPr id="23" name="Shape 21"/>
          <p:cNvSpPr/>
          <p:nvPr/>
        </p:nvSpPr>
        <p:spPr>
          <a:xfrm>
            <a:off x="1097280" y="3317240"/>
            <a:ext cx="4983480" cy="54356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1143000" y="3362960"/>
            <a:ext cx="4892040" cy="452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入力からフィードバックまでの流れが書かれている</a:t>
            </a:r>
            <a:endParaRPr lang="en-US" sz="820" dirty="0"/>
          </a:p>
        </p:txBody>
      </p:sp>
      <p:sp>
        <p:nvSpPr>
          <p:cNvPr id="25" name="Shape 23"/>
          <p:cNvSpPr/>
          <p:nvPr/>
        </p:nvSpPr>
        <p:spPr>
          <a:xfrm>
            <a:off x="6080760" y="3317240"/>
            <a:ext cx="4983480" cy="54356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6126480" y="3362960"/>
            <a:ext cx="4892040" cy="452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□</a:t>
            </a:r>
            <a:endParaRPr lang="en-US" sz="820" dirty="0"/>
          </a:p>
        </p:txBody>
      </p:sp>
      <p:sp>
        <p:nvSpPr>
          <p:cNvPr id="27" name="Shape 25"/>
          <p:cNvSpPr/>
          <p:nvPr/>
        </p:nvSpPr>
        <p:spPr>
          <a:xfrm>
            <a:off x="1097280" y="3860800"/>
            <a:ext cx="4983480" cy="54356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1143000" y="3906520"/>
            <a:ext cx="4892040" cy="452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視覚・聴覚・触覚フィードバックを分けている</a:t>
            </a:r>
            <a:endParaRPr lang="en-US" sz="820" dirty="0"/>
          </a:p>
        </p:txBody>
      </p:sp>
      <p:sp>
        <p:nvSpPr>
          <p:cNvPr id="29" name="Shape 27"/>
          <p:cNvSpPr/>
          <p:nvPr/>
        </p:nvSpPr>
        <p:spPr>
          <a:xfrm>
            <a:off x="6080760" y="3860800"/>
            <a:ext cx="4983480" cy="54356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6126480" y="3906520"/>
            <a:ext cx="4892040" cy="452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□</a:t>
            </a:r>
            <a:endParaRPr lang="en-US" sz="820" dirty="0"/>
          </a:p>
        </p:txBody>
      </p:sp>
      <p:sp>
        <p:nvSpPr>
          <p:cNvPr id="31" name="Shape 29"/>
          <p:cNvSpPr/>
          <p:nvPr/>
        </p:nvSpPr>
        <p:spPr>
          <a:xfrm>
            <a:off x="1097280" y="4404360"/>
            <a:ext cx="4983480" cy="54356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1143000" y="4450080"/>
            <a:ext cx="4892040" cy="452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AI・難易度・ゲーム処理にも触れている</a:t>
            </a:r>
            <a:endParaRPr lang="en-US" sz="820" dirty="0"/>
          </a:p>
        </p:txBody>
      </p:sp>
      <p:sp>
        <p:nvSpPr>
          <p:cNvPr id="33" name="Shape 31"/>
          <p:cNvSpPr/>
          <p:nvPr/>
        </p:nvSpPr>
        <p:spPr>
          <a:xfrm>
            <a:off x="6080760" y="4404360"/>
            <a:ext cx="4983480" cy="54356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6126480" y="4450080"/>
            <a:ext cx="4892040" cy="452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□</a:t>
            </a:r>
            <a:endParaRPr lang="en-US" sz="820" dirty="0"/>
          </a:p>
        </p:txBody>
      </p:sp>
      <p:sp>
        <p:nvSpPr>
          <p:cNvPr id="35" name="Shape 33"/>
          <p:cNvSpPr/>
          <p:nvPr/>
        </p:nvSpPr>
        <p:spPr>
          <a:xfrm>
            <a:off x="1097280" y="4947920"/>
            <a:ext cx="4983480" cy="54356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1143000" y="4993640"/>
            <a:ext cx="4892040" cy="452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プログラマとして力を入れたい処理が書かれている</a:t>
            </a:r>
            <a:endParaRPr lang="en-US" sz="820" dirty="0"/>
          </a:p>
        </p:txBody>
      </p:sp>
      <p:sp>
        <p:nvSpPr>
          <p:cNvPr id="37" name="Shape 35"/>
          <p:cNvSpPr/>
          <p:nvPr/>
        </p:nvSpPr>
        <p:spPr>
          <a:xfrm>
            <a:off x="6080760" y="4947920"/>
            <a:ext cx="4983480" cy="543560"/>
          </a:xfrm>
          <a:prstGeom prst="rect">
            <a:avLst/>
          </a:prstGeom>
          <a:solidFill>
            <a:srgbClr val="FFFFFF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38" name="Text 36"/>
          <p:cNvSpPr/>
          <p:nvPr/>
        </p:nvSpPr>
        <p:spPr>
          <a:xfrm>
            <a:off x="6126480" y="4993640"/>
            <a:ext cx="4892040" cy="452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□</a:t>
            </a:r>
            <a:endParaRPr lang="en-US" sz="820" dirty="0"/>
          </a:p>
        </p:txBody>
      </p:sp>
      <p:sp>
        <p:nvSpPr>
          <p:cNvPr id="39" name="Shape 37"/>
          <p:cNvSpPr/>
          <p:nvPr/>
        </p:nvSpPr>
        <p:spPr>
          <a:xfrm>
            <a:off x="1097280" y="5491480"/>
            <a:ext cx="4983480" cy="54356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0" name="Text 38"/>
          <p:cNvSpPr/>
          <p:nvPr/>
        </p:nvSpPr>
        <p:spPr>
          <a:xfrm>
            <a:off x="1143000" y="5537200"/>
            <a:ext cx="4892040" cy="452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参考資料・出典を書いている</a:t>
            </a:r>
            <a:endParaRPr lang="en-US" sz="820" dirty="0"/>
          </a:p>
        </p:txBody>
      </p:sp>
      <p:sp>
        <p:nvSpPr>
          <p:cNvPr id="41" name="Shape 39"/>
          <p:cNvSpPr/>
          <p:nvPr/>
        </p:nvSpPr>
        <p:spPr>
          <a:xfrm>
            <a:off x="6080760" y="5491480"/>
            <a:ext cx="4983480" cy="543560"/>
          </a:xfrm>
          <a:prstGeom prst="rect">
            <a:avLst/>
          </a:prstGeom>
          <a:solidFill>
            <a:srgbClr val="FAFBFC"/>
          </a:solidFill>
          <a:ln w="6350">
            <a:solidFill>
              <a:srgbClr val="D5DDE8"/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6126480" y="5537200"/>
            <a:ext cx="4892040" cy="452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20" dirty="0">
                <a:solidFill>
                  <a:srgbClr val="111827"/>
                </a:solidFill>
              </a:rPr>
              <a:t>□</a:t>
            </a:r>
            <a:endParaRPr lang="en-US" sz="820" dirty="0"/>
          </a:p>
        </p:txBody>
      </p:sp>
      <p:sp>
        <p:nvSpPr>
          <p:cNvPr id="43" name="Text 41"/>
          <p:cNvSpPr/>
          <p:nvPr/>
        </p:nvSpPr>
        <p:spPr>
          <a:xfrm>
            <a:off x="502920" y="6656832"/>
            <a:ext cx="38404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4B5563"/>
                </a:solidFill>
              </a:rPr>
              <a:t>ゲーム研究 最終まとめPPT｜16</a:t>
            </a:r>
            <a:endParaRPr lang="en-US" sz="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Yu Gothic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Yu Gothic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Company>OpenAI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ゲーム研究 最終まとめPPT テンプレート</dc:title>
  <dc:subject>ゲーム研究 最終まとめPPT 提出用テンプレート</dc:subject>
  <dc:creator>OpenAI</dc:creator>
  <cp:lastModifiedBy>OpenAI</cp:lastModifiedBy>
  <cp:revision>1</cp:revision>
  <dcterms:created xsi:type="dcterms:W3CDTF">2026-08-27T00:36:26Z</dcterms:created>
  <dcterms:modified xsi:type="dcterms:W3CDTF">2026-08-27T00:36:26Z</dcterms:modified>
</cp:coreProperties>
</file>